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3A50"/>
    <a:srgbClr val="FBAB18"/>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50" autoAdjust="0"/>
    <p:restoredTop sz="93842" autoAdjust="0"/>
  </p:normalViewPr>
  <p:slideViewPr>
    <p:cSldViewPr snapToGrid="0">
      <p:cViewPr varScale="1">
        <p:scale>
          <a:sx n="37" d="100"/>
          <a:sy n="37" d="100"/>
        </p:scale>
        <p:origin x="732"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1B578-B265-AB0B-A342-1754E83570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0489D0E-C98A-0E09-D92C-4A3F2DBDB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562E1B-126B-11B8-755C-C18321EC03C5}"/>
              </a:ext>
            </a:extLst>
          </p:cNvPr>
          <p:cNvSpPr>
            <a:spLocks noGrp="1"/>
          </p:cNvSpPr>
          <p:nvPr>
            <p:ph type="dt" sz="half" idx="10"/>
          </p:nvPr>
        </p:nvSpPr>
        <p:spPr/>
        <p:txBody>
          <a:bodyPr/>
          <a:lstStyle/>
          <a:p>
            <a:fld id="{1FBF7C56-77FF-4DDB-AEFD-6EB5E5D0864C}" type="datetimeFigureOut">
              <a:rPr lang="en-GB" smtClean="0"/>
              <a:t>30/09/2022</a:t>
            </a:fld>
            <a:endParaRPr lang="en-GB"/>
          </a:p>
        </p:txBody>
      </p:sp>
      <p:sp>
        <p:nvSpPr>
          <p:cNvPr id="5" name="Footer Placeholder 4">
            <a:extLst>
              <a:ext uri="{FF2B5EF4-FFF2-40B4-BE49-F238E27FC236}">
                <a16:creationId xmlns:a16="http://schemas.microsoft.com/office/drawing/2014/main" id="{A591C8B0-A7FC-0259-7E55-018D293782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197BA2-B383-1258-12E7-8C62C1C8BB37}"/>
              </a:ext>
            </a:extLst>
          </p:cNvPr>
          <p:cNvSpPr>
            <a:spLocks noGrp="1"/>
          </p:cNvSpPr>
          <p:nvPr>
            <p:ph type="sldNum" sz="quarter" idx="12"/>
          </p:nvPr>
        </p:nvSpPr>
        <p:spPr/>
        <p:txBody>
          <a:bodyPr/>
          <a:lstStyle/>
          <a:p>
            <a:fld id="{84478856-D909-4501-B553-2E8EAE5CDAAD}" type="slidenum">
              <a:rPr lang="en-GB" smtClean="0"/>
              <a:t>‹#›</a:t>
            </a:fld>
            <a:endParaRPr lang="en-GB"/>
          </a:p>
        </p:txBody>
      </p:sp>
    </p:spTree>
    <p:extLst>
      <p:ext uri="{BB962C8B-B14F-4D97-AF65-F5344CB8AC3E}">
        <p14:creationId xmlns:p14="http://schemas.microsoft.com/office/powerpoint/2010/main" val="2733636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59B39-6DF8-4EEB-A4FC-B3426046CC1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1C583ED-A61A-115B-44A2-51629BD3EA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CF66B5-412F-6985-FE5C-2BBAD46A2879}"/>
              </a:ext>
            </a:extLst>
          </p:cNvPr>
          <p:cNvSpPr>
            <a:spLocks noGrp="1"/>
          </p:cNvSpPr>
          <p:nvPr>
            <p:ph type="dt" sz="half" idx="10"/>
          </p:nvPr>
        </p:nvSpPr>
        <p:spPr/>
        <p:txBody>
          <a:bodyPr/>
          <a:lstStyle/>
          <a:p>
            <a:fld id="{1FBF7C56-77FF-4DDB-AEFD-6EB5E5D0864C}" type="datetimeFigureOut">
              <a:rPr lang="en-GB" smtClean="0"/>
              <a:t>30/09/2022</a:t>
            </a:fld>
            <a:endParaRPr lang="en-GB"/>
          </a:p>
        </p:txBody>
      </p:sp>
      <p:sp>
        <p:nvSpPr>
          <p:cNvPr id="5" name="Footer Placeholder 4">
            <a:extLst>
              <a:ext uri="{FF2B5EF4-FFF2-40B4-BE49-F238E27FC236}">
                <a16:creationId xmlns:a16="http://schemas.microsoft.com/office/drawing/2014/main" id="{53A2DB3A-5422-9524-53C4-5FE7149C77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DE831C-CA51-6499-6696-5EF99EF4522E}"/>
              </a:ext>
            </a:extLst>
          </p:cNvPr>
          <p:cNvSpPr>
            <a:spLocks noGrp="1"/>
          </p:cNvSpPr>
          <p:nvPr>
            <p:ph type="sldNum" sz="quarter" idx="12"/>
          </p:nvPr>
        </p:nvSpPr>
        <p:spPr/>
        <p:txBody>
          <a:bodyPr/>
          <a:lstStyle/>
          <a:p>
            <a:fld id="{84478856-D909-4501-B553-2E8EAE5CDAAD}" type="slidenum">
              <a:rPr lang="en-GB" smtClean="0"/>
              <a:t>‹#›</a:t>
            </a:fld>
            <a:endParaRPr lang="en-GB"/>
          </a:p>
        </p:txBody>
      </p:sp>
    </p:spTree>
    <p:extLst>
      <p:ext uri="{BB962C8B-B14F-4D97-AF65-F5344CB8AC3E}">
        <p14:creationId xmlns:p14="http://schemas.microsoft.com/office/powerpoint/2010/main" val="1828841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D586C8-0F44-9BD5-81B0-10EFDF7CAFC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DDBA32F-D49B-4DA5-5F92-A2FBFE31B1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DD442A-0B80-8409-9CDC-E254654D706F}"/>
              </a:ext>
            </a:extLst>
          </p:cNvPr>
          <p:cNvSpPr>
            <a:spLocks noGrp="1"/>
          </p:cNvSpPr>
          <p:nvPr>
            <p:ph type="dt" sz="half" idx="10"/>
          </p:nvPr>
        </p:nvSpPr>
        <p:spPr/>
        <p:txBody>
          <a:bodyPr/>
          <a:lstStyle/>
          <a:p>
            <a:fld id="{1FBF7C56-77FF-4DDB-AEFD-6EB5E5D0864C}" type="datetimeFigureOut">
              <a:rPr lang="en-GB" smtClean="0"/>
              <a:t>30/09/2022</a:t>
            </a:fld>
            <a:endParaRPr lang="en-GB"/>
          </a:p>
        </p:txBody>
      </p:sp>
      <p:sp>
        <p:nvSpPr>
          <p:cNvPr id="5" name="Footer Placeholder 4">
            <a:extLst>
              <a:ext uri="{FF2B5EF4-FFF2-40B4-BE49-F238E27FC236}">
                <a16:creationId xmlns:a16="http://schemas.microsoft.com/office/drawing/2014/main" id="{C24464B2-E35D-956C-F08A-ACA9133AD8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D935CA-08AB-61DF-8BA4-97E0F9349352}"/>
              </a:ext>
            </a:extLst>
          </p:cNvPr>
          <p:cNvSpPr>
            <a:spLocks noGrp="1"/>
          </p:cNvSpPr>
          <p:nvPr>
            <p:ph type="sldNum" sz="quarter" idx="12"/>
          </p:nvPr>
        </p:nvSpPr>
        <p:spPr/>
        <p:txBody>
          <a:bodyPr/>
          <a:lstStyle/>
          <a:p>
            <a:fld id="{84478856-D909-4501-B553-2E8EAE5CDAAD}" type="slidenum">
              <a:rPr lang="en-GB" smtClean="0"/>
              <a:t>‹#›</a:t>
            </a:fld>
            <a:endParaRPr lang="en-GB"/>
          </a:p>
        </p:txBody>
      </p:sp>
    </p:spTree>
    <p:extLst>
      <p:ext uri="{BB962C8B-B14F-4D97-AF65-F5344CB8AC3E}">
        <p14:creationId xmlns:p14="http://schemas.microsoft.com/office/powerpoint/2010/main" val="1539180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F5E74-2ADE-7FA0-9CEA-794E77A062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3773CA5-0DD2-1A92-1939-69A0430550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FC73A3-3682-38A7-3393-5CC076C6A2FD}"/>
              </a:ext>
            </a:extLst>
          </p:cNvPr>
          <p:cNvSpPr>
            <a:spLocks noGrp="1"/>
          </p:cNvSpPr>
          <p:nvPr>
            <p:ph type="dt" sz="half" idx="10"/>
          </p:nvPr>
        </p:nvSpPr>
        <p:spPr/>
        <p:txBody>
          <a:bodyPr/>
          <a:lstStyle/>
          <a:p>
            <a:fld id="{1FBF7C56-77FF-4DDB-AEFD-6EB5E5D0864C}" type="datetimeFigureOut">
              <a:rPr lang="en-GB" smtClean="0"/>
              <a:t>30/09/2022</a:t>
            </a:fld>
            <a:endParaRPr lang="en-GB"/>
          </a:p>
        </p:txBody>
      </p:sp>
      <p:sp>
        <p:nvSpPr>
          <p:cNvPr id="5" name="Footer Placeholder 4">
            <a:extLst>
              <a:ext uri="{FF2B5EF4-FFF2-40B4-BE49-F238E27FC236}">
                <a16:creationId xmlns:a16="http://schemas.microsoft.com/office/drawing/2014/main" id="{9C6753D7-2D89-270A-BEFF-B3124069FB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A6C708-9394-66A2-070A-59CE2C57ECF7}"/>
              </a:ext>
            </a:extLst>
          </p:cNvPr>
          <p:cNvSpPr>
            <a:spLocks noGrp="1"/>
          </p:cNvSpPr>
          <p:nvPr>
            <p:ph type="sldNum" sz="quarter" idx="12"/>
          </p:nvPr>
        </p:nvSpPr>
        <p:spPr/>
        <p:txBody>
          <a:bodyPr/>
          <a:lstStyle/>
          <a:p>
            <a:fld id="{84478856-D909-4501-B553-2E8EAE5CDAAD}" type="slidenum">
              <a:rPr lang="en-GB" smtClean="0"/>
              <a:t>‹#›</a:t>
            </a:fld>
            <a:endParaRPr lang="en-GB"/>
          </a:p>
        </p:txBody>
      </p:sp>
    </p:spTree>
    <p:extLst>
      <p:ext uri="{BB962C8B-B14F-4D97-AF65-F5344CB8AC3E}">
        <p14:creationId xmlns:p14="http://schemas.microsoft.com/office/powerpoint/2010/main" val="1458235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BE20-81F3-A486-1983-AE7B0DBF3B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4E959D5-EE79-0EC8-3BEB-CAB24F3827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3831F8-9872-A8F4-3F0D-60CB3C962E2B}"/>
              </a:ext>
            </a:extLst>
          </p:cNvPr>
          <p:cNvSpPr>
            <a:spLocks noGrp="1"/>
          </p:cNvSpPr>
          <p:nvPr>
            <p:ph type="dt" sz="half" idx="10"/>
          </p:nvPr>
        </p:nvSpPr>
        <p:spPr/>
        <p:txBody>
          <a:bodyPr/>
          <a:lstStyle/>
          <a:p>
            <a:fld id="{1FBF7C56-77FF-4DDB-AEFD-6EB5E5D0864C}" type="datetimeFigureOut">
              <a:rPr lang="en-GB" smtClean="0"/>
              <a:t>30/09/2022</a:t>
            </a:fld>
            <a:endParaRPr lang="en-GB"/>
          </a:p>
        </p:txBody>
      </p:sp>
      <p:sp>
        <p:nvSpPr>
          <p:cNvPr id="5" name="Footer Placeholder 4">
            <a:extLst>
              <a:ext uri="{FF2B5EF4-FFF2-40B4-BE49-F238E27FC236}">
                <a16:creationId xmlns:a16="http://schemas.microsoft.com/office/drawing/2014/main" id="{3C322C76-9BE8-7A97-B1E8-61FC2C0EC5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DCC82D-4F13-A39A-9598-2D4FBCE29E62}"/>
              </a:ext>
            </a:extLst>
          </p:cNvPr>
          <p:cNvSpPr>
            <a:spLocks noGrp="1"/>
          </p:cNvSpPr>
          <p:nvPr>
            <p:ph type="sldNum" sz="quarter" idx="12"/>
          </p:nvPr>
        </p:nvSpPr>
        <p:spPr/>
        <p:txBody>
          <a:bodyPr/>
          <a:lstStyle/>
          <a:p>
            <a:fld id="{84478856-D909-4501-B553-2E8EAE5CDAAD}" type="slidenum">
              <a:rPr lang="en-GB" smtClean="0"/>
              <a:t>‹#›</a:t>
            </a:fld>
            <a:endParaRPr lang="en-GB"/>
          </a:p>
        </p:txBody>
      </p:sp>
    </p:spTree>
    <p:extLst>
      <p:ext uri="{BB962C8B-B14F-4D97-AF65-F5344CB8AC3E}">
        <p14:creationId xmlns:p14="http://schemas.microsoft.com/office/powerpoint/2010/main" val="2062305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83AAC-2C48-92BA-C7AB-4A2A287065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E46B6E2-8C80-339C-0895-D61E798C13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7B81FDC-A815-B70F-4AE9-F4BCDC81FF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DA24BFA-9E80-AEC0-29CB-083BA458BCC7}"/>
              </a:ext>
            </a:extLst>
          </p:cNvPr>
          <p:cNvSpPr>
            <a:spLocks noGrp="1"/>
          </p:cNvSpPr>
          <p:nvPr>
            <p:ph type="dt" sz="half" idx="10"/>
          </p:nvPr>
        </p:nvSpPr>
        <p:spPr/>
        <p:txBody>
          <a:bodyPr/>
          <a:lstStyle/>
          <a:p>
            <a:fld id="{1FBF7C56-77FF-4DDB-AEFD-6EB5E5D0864C}" type="datetimeFigureOut">
              <a:rPr lang="en-GB" smtClean="0"/>
              <a:t>30/09/2022</a:t>
            </a:fld>
            <a:endParaRPr lang="en-GB"/>
          </a:p>
        </p:txBody>
      </p:sp>
      <p:sp>
        <p:nvSpPr>
          <p:cNvPr id="6" name="Footer Placeholder 5">
            <a:extLst>
              <a:ext uri="{FF2B5EF4-FFF2-40B4-BE49-F238E27FC236}">
                <a16:creationId xmlns:a16="http://schemas.microsoft.com/office/drawing/2014/main" id="{C594498A-642D-FFB5-7812-3C4BB4BBDB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864818-E867-D3A2-B771-73A552C1F30E}"/>
              </a:ext>
            </a:extLst>
          </p:cNvPr>
          <p:cNvSpPr>
            <a:spLocks noGrp="1"/>
          </p:cNvSpPr>
          <p:nvPr>
            <p:ph type="sldNum" sz="quarter" idx="12"/>
          </p:nvPr>
        </p:nvSpPr>
        <p:spPr/>
        <p:txBody>
          <a:bodyPr/>
          <a:lstStyle/>
          <a:p>
            <a:fld id="{84478856-D909-4501-B553-2E8EAE5CDAAD}" type="slidenum">
              <a:rPr lang="en-GB" smtClean="0"/>
              <a:t>‹#›</a:t>
            </a:fld>
            <a:endParaRPr lang="en-GB"/>
          </a:p>
        </p:txBody>
      </p:sp>
    </p:spTree>
    <p:extLst>
      <p:ext uri="{BB962C8B-B14F-4D97-AF65-F5344CB8AC3E}">
        <p14:creationId xmlns:p14="http://schemas.microsoft.com/office/powerpoint/2010/main" val="1898973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E82BE-A120-89BE-7B23-6D678D6E9F0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F141159-05D6-BAB1-81DF-BE8A6162F0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387905-1E0E-6C06-6EB2-7C85AA1633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14B409-E5C7-897C-B23D-A3CC647B64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540156-73B2-A32F-2835-79BD003B0E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D6E1B07-6C30-8D74-3DA5-649BB040FD01}"/>
              </a:ext>
            </a:extLst>
          </p:cNvPr>
          <p:cNvSpPr>
            <a:spLocks noGrp="1"/>
          </p:cNvSpPr>
          <p:nvPr>
            <p:ph type="dt" sz="half" idx="10"/>
          </p:nvPr>
        </p:nvSpPr>
        <p:spPr/>
        <p:txBody>
          <a:bodyPr/>
          <a:lstStyle/>
          <a:p>
            <a:fld id="{1FBF7C56-77FF-4DDB-AEFD-6EB5E5D0864C}" type="datetimeFigureOut">
              <a:rPr lang="en-GB" smtClean="0"/>
              <a:t>30/09/2022</a:t>
            </a:fld>
            <a:endParaRPr lang="en-GB"/>
          </a:p>
        </p:txBody>
      </p:sp>
      <p:sp>
        <p:nvSpPr>
          <p:cNvPr id="8" name="Footer Placeholder 7">
            <a:extLst>
              <a:ext uri="{FF2B5EF4-FFF2-40B4-BE49-F238E27FC236}">
                <a16:creationId xmlns:a16="http://schemas.microsoft.com/office/drawing/2014/main" id="{1C636BBA-959B-7603-39E2-E0DA757AEB7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BCDD417-574E-BC26-B9B4-66C4FF72C152}"/>
              </a:ext>
            </a:extLst>
          </p:cNvPr>
          <p:cNvSpPr>
            <a:spLocks noGrp="1"/>
          </p:cNvSpPr>
          <p:nvPr>
            <p:ph type="sldNum" sz="quarter" idx="12"/>
          </p:nvPr>
        </p:nvSpPr>
        <p:spPr/>
        <p:txBody>
          <a:bodyPr/>
          <a:lstStyle/>
          <a:p>
            <a:fld id="{84478856-D909-4501-B553-2E8EAE5CDAAD}" type="slidenum">
              <a:rPr lang="en-GB" smtClean="0"/>
              <a:t>‹#›</a:t>
            </a:fld>
            <a:endParaRPr lang="en-GB"/>
          </a:p>
        </p:txBody>
      </p:sp>
    </p:spTree>
    <p:extLst>
      <p:ext uri="{BB962C8B-B14F-4D97-AF65-F5344CB8AC3E}">
        <p14:creationId xmlns:p14="http://schemas.microsoft.com/office/powerpoint/2010/main" val="3200475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67D50-E074-929D-54DE-BD6535D0B29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1B6EF54-DA65-27A5-2629-8F8C55868AA1}"/>
              </a:ext>
            </a:extLst>
          </p:cNvPr>
          <p:cNvSpPr>
            <a:spLocks noGrp="1"/>
          </p:cNvSpPr>
          <p:nvPr>
            <p:ph type="dt" sz="half" idx="10"/>
          </p:nvPr>
        </p:nvSpPr>
        <p:spPr/>
        <p:txBody>
          <a:bodyPr/>
          <a:lstStyle/>
          <a:p>
            <a:fld id="{1FBF7C56-77FF-4DDB-AEFD-6EB5E5D0864C}" type="datetimeFigureOut">
              <a:rPr lang="en-GB" smtClean="0"/>
              <a:t>30/09/2022</a:t>
            </a:fld>
            <a:endParaRPr lang="en-GB"/>
          </a:p>
        </p:txBody>
      </p:sp>
      <p:sp>
        <p:nvSpPr>
          <p:cNvPr id="4" name="Footer Placeholder 3">
            <a:extLst>
              <a:ext uri="{FF2B5EF4-FFF2-40B4-BE49-F238E27FC236}">
                <a16:creationId xmlns:a16="http://schemas.microsoft.com/office/drawing/2014/main" id="{42176887-14DB-92C8-9118-CE3825FB5F2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5D96AD6-024E-3D0C-4EDB-927943307587}"/>
              </a:ext>
            </a:extLst>
          </p:cNvPr>
          <p:cNvSpPr>
            <a:spLocks noGrp="1"/>
          </p:cNvSpPr>
          <p:nvPr>
            <p:ph type="sldNum" sz="quarter" idx="12"/>
          </p:nvPr>
        </p:nvSpPr>
        <p:spPr/>
        <p:txBody>
          <a:bodyPr/>
          <a:lstStyle/>
          <a:p>
            <a:fld id="{84478856-D909-4501-B553-2E8EAE5CDAAD}" type="slidenum">
              <a:rPr lang="en-GB" smtClean="0"/>
              <a:t>‹#›</a:t>
            </a:fld>
            <a:endParaRPr lang="en-GB"/>
          </a:p>
        </p:txBody>
      </p:sp>
    </p:spTree>
    <p:extLst>
      <p:ext uri="{BB962C8B-B14F-4D97-AF65-F5344CB8AC3E}">
        <p14:creationId xmlns:p14="http://schemas.microsoft.com/office/powerpoint/2010/main" val="3655743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5FF094-4A86-D429-BDAB-B1613FE0AC48}"/>
              </a:ext>
            </a:extLst>
          </p:cNvPr>
          <p:cNvSpPr>
            <a:spLocks noGrp="1"/>
          </p:cNvSpPr>
          <p:nvPr>
            <p:ph type="dt" sz="half" idx="10"/>
          </p:nvPr>
        </p:nvSpPr>
        <p:spPr/>
        <p:txBody>
          <a:bodyPr/>
          <a:lstStyle/>
          <a:p>
            <a:fld id="{1FBF7C56-77FF-4DDB-AEFD-6EB5E5D0864C}" type="datetimeFigureOut">
              <a:rPr lang="en-GB" smtClean="0"/>
              <a:t>30/09/2022</a:t>
            </a:fld>
            <a:endParaRPr lang="en-GB"/>
          </a:p>
        </p:txBody>
      </p:sp>
      <p:sp>
        <p:nvSpPr>
          <p:cNvPr id="3" name="Footer Placeholder 2">
            <a:extLst>
              <a:ext uri="{FF2B5EF4-FFF2-40B4-BE49-F238E27FC236}">
                <a16:creationId xmlns:a16="http://schemas.microsoft.com/office/drawing/2014/main" id="{AA07DBEE-6F72-EA6D-A4DA-229CAB36CCF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9DAC155-1C4E-863C-0189-899D4E1448FE}"/>
              </a:ext>
            </a:extLst>
          </p:cNvPr>
          <p:cNvSpPr>
            <a:spLocks noGrp="1"/>
          </p:cNvSpPr>
          <p:nvPr>
            <p:ph type="sldNum" sz="quarter" idx="12"/>
          </p:nvPr>
        </p:nvSpPr>
        <p:spPr/>
        <p:txBody>
          <a:bodyPr/>
          <a:lstStyle/>
          <a:p>
            <a:fld id="{84478856-D909-4501-B553-2E8EAE5CDAAD}" type="slidenum">
              <a:rPr lang="en-GB" smtClean="0"/>
              <a:t>‹#›</a:t>
            </a:fld>
            <a:endParaRPr lang="en-GB"/>
          </a:p>
        </p:txBody>
      </p:sp>
    </p:spTree>
    <p:extLst>
      <p:ext uri="{BB962C8B-B14F-4D97-AF65-F5344CB8AC3E}">
        <p14:creationId xmlns:p14="http://schemas.microsoft.com/office/powerpoint/2010/main" val="1448551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1B678-6510-7E92-DF7A-ADCFA4AF3E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8721C76-0154-4282-4FD8-00EA409307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3C31235-CD55-6C54-BAF9-E5EB49641A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856D0C-7685-7730-1509-7FB9CC25A2DE}"/>
              </a:ext>
            </a:extLst>
          </p:cNvPr>
          <p:cNvSpPr>
            <a:spLocks noGrp="1"/>
          </p:cNvSpPr>
          <p:nvPr>
            <p:ph type="dt" sz="half" idx="10"/>
          </p:nvPr>
        </p:nvSpPr>
        <p:spPr/>
        <p:txBody>
          <a:bodyPr/>
          <a:lstStyle/>
          <a:p>
            <a:fld id="{1FBF7C56-77FF-4DDB-AEFD-6EB5E5D0864C}" type="datetimeFigureOut">
              <a:rPr lang="en-GB" smtClean="0"/>
              <a:t>30/09/2022</a:t>
            </a:fld>
            <a:endParaRPr lang="en-GB"/>
          </a:p>
        </p:txBody>
      </p:sp>
      <p:sp>
        <p:nvSpPr>
          <p:cNvPr id="6" name="Footer Placeholder 5">
            <a:extLst>
              <a:ext uri="{FF2B5EF4-FFF2-40B4-BE49-F238E27FC236}">
                <a16:creationId xmlns:a16="http://schemas.microsoft.com/office/drawing/2014/main" id="{07E31AA6-958D-7728-7C99-B9DD4C9BD3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F888B8-ED49-459D-E812-7DD14B8E9F57}"/>
              </a:ext>
            </a:extLst>
          </p:cNvPr>
          <p:cNvSpPr>
            <a:spLocks noGrp="1"/>
          </p:cNvSpPr>
          <p:nvPr>
            <p:ph type="sldNum" sz="quarter" idx="12"/>
          </p:nvPr>
        </p:nvSpPr>
        <p:spPr/>
        <p:txBody>
          <a:bodyPr/>
          <a:lstStyle/>
          <a:p>
            <a:fld id="{84478856-D909-4501-B553-2E8EAE5CDAAD}" type="slidenum">
              <a:rPr lang="en-GB" smtClean="0"/>
              <a:t>‹#›</a:t>
            </a:fld>
            <a:endParaRPr lang="en-GB"/>
          </a:p>
        </p:txBody>
      </p:sp>
    </p:spTree>
    <p:extLst>
      <p:ext uri="{BB962C8B-B14F-4D97-AF65-F5344CB8AC3E}">
        <p14:creationId xmlns:p14="http://schemas.microsoft.com/office/powerpoint/2010/main" val="357239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73D0A-3E2B-172B-56E4-0C2AFD81D6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4D4BC7C-7DB5-AEA0-62C7-62121455FE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ACFAB4F-0F93-8756-CA2B-055702D1A2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2AD0CC-BD14-1C1A-C9A4-CE6938C77A53}"/>
              </a:ext>
            </a:extLst>
          </p:cNvPr>
          <p:cNvSpPr>
            <a:spLocks noGrp="1"/>
          </p:cNvSpPr>
          <p:nvPr>
            <p:ph type="dt" sz="half" idx="10"/>
          </p:nvPr>
        </p:nvSpPr>
        <p:spPr/>
        <p:txBody>
          <a:bodyPr/>
          <a:lstStyle/>
          <a:p>
            <a:fld id="{1FBF7C56-77FF-4DDB-AEFD-6EB5E5D0864C}" type="datetimeFigureOut">
              <a:rPr lang="en-GB" smtClean="0"/>
              <a:t>30/09/2022</a:t>
            </a:fld>
            <a:endParaRPr lang="en-GB"/>
          </a:p>
        </p:txBody>
      </p:sp>
      <p:sp>
        <p:nvSpPr>
          <p:cNvPr id="6" name="Footer Placeholder 5">
            <a:extLst>
              <a:ext uri="{FF2B5EF4-FFF2-40B4-BE49-F238E27FC236}">
                <a16:creationId xmlns:a16="http://schemas.microsoft.com/office/drawing/2014/main" id="{DF94AC9D-6DCF-A6B3-FC95-A80E9076EC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1F94F6-1D56-B442-94E1-7BFEB1AE376C}"/>
              </a:ext>
            </a:extLst>
          </p:cNvPr>
          <p:cNvSpPr>
            <a:spLocks noGrp="1"/>
          </p:cNvSpPr>
          <p:nvPr>
            <p:ph type="sldNum" sz="quarter" idx="12"/>
          </p:nvPr>
        </p:nvSpPr>
        <p:spPr/>
        <p:txBody>
          <a:bodyPr/>
          <a:lstStyle/>
          <a:p>
            <a:fld id="{84478856-D909-4501-B553-2E8EAE5CDAAD}" type="slidenum">
              <a:rPr lang="en-GB" smtClean="0"/>
              <a:t>‹#›</a:t>
            </a:fld>
            <a:endParaRPr lang="en-GB"/>
          </a:p>
        </p:txBody>
      </p:sp>
    </p:spTree>
    <p:extLst>
      <p:ext uri="{BB962C8B-B14F-4D97-AF65-F5344CB8AC3E}">
        <p14:creationId xmlns:p14="http://schemas.microsoft.com/office/powerpoint/2010/main" val="1609501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42CB1E-C262-5E3A-284A-B128549921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F03DDC4-6FD7-9FF7-6D6A-D96FD3EC30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5BCA1F-DDE4-EDF3-2F35-3E658BEAF0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BF7C56-77FF-4DDB-AEFD-6EB5E5D0864C}" type="datetimeFigureOut">
              <a:rPr lang="en-GB" smtClean="0"/>
              <a:t>30/09/2022</a:t>
            </a:fld>
            <a:endParaRPr lang="en-GB"/>
          </a:p>
        </p:txBody>
      </p:sp>
      <p:sp>
        <p:nvSpPr>
          <p:cNvPr id="5" name="Footer Placeholder 4">
            <a:extLst>
              <a:ext uri="{FF2B5EF4-FFF2-40B4-BE49-F238E27FC236}">
                <a16:creationId xmlns:a16="http://schemas.microsoft.com/office/drawing/2014/main" id="{4124947A-B70F-38E0-CDB8-C4D024C5CA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4582593-DBEA-80A9-865C-3DF8AEE448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478856-D909-4501-B553-2E8EAE5CDAAD}" type="slidenum">
              <a:rPr lang="en-GB" smtClean="0"/>
              <a:t>‹#›</a:t>
            </a:fld>
            <a:endParaRPr lang="en-GB"/>
          </a:p>
        </p:txBody>
      </p:sp>
    </p:spTree>
    <p:extLst>
      <p:ext uri="{BB962C8B-B14F-4D97-AF65-F5344CB8AC3E}">
        <p14:creationId xmlns:p14="http://schemas.microsoft.com/office/powerpoint/2010/main" val="755638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DB98FF6-80EC-27FC-6098-E232A083F01C}"/>
              </a:ext>
            </a:extLst>
          </p:cNvPr>
          <p:cNvPicPr>
            <a:picLocks noChangeAspect="1"/>
          </p:cNvPicPr>
          <p:nvPr/>
        </p:nvPicPr>
        <p:blipFill rotWithShape="1">
          <a:blip r:embed="rId2">
            <a:extLst>
              <a:ext uri="{28A0092B-C50C-407E-A947-70E740481C1C}">
                <a14:useLocalDpi xmlns:a14="http://schemas.microsoft.com/office/drawing/2010/main" val="0"/>
              </a:ext>
            </a:extLst>
          </a:blip>
          <a:srcRect l="25051" t="4335" r="25565" b="132"/>
          <a:stretch/>
        </p:blipFill>
        <p:spPr>
          <a:xfrm>
            <a:off x="254949" y="285749"/>
            <a:ext cx="11682101" cy="6296949"/>
          </a:xfrm>
          <a:prstGeom prst="rect">
            <a:avLst/>
          </a:prstGeom>
          <a:gradFill>
            <a:gsLst>
              <a:gs pos="0">
                <a:srgbClr val="FBAB18"/>
              </a:gs>
              <a:gs pos="50000">
                <a:srgbClr val="EF7334"/>
              </a:gs>
              <a:gs pos="100000">
                <a:srgbClr val="E23A50"/>
              </a:gs>
            </a:gsLst>
            <a:lin ang="11400000" scaled="0"/>
          </a:gradFill>
        </p:spPr>
      </p:pic>
      <p:sp>
        <p:nvSpPr>
          <p:cNvPr id="14" name="Title 1">
            <a:extLst>
              <a:ext uri="{FF2B5EF4-FFF2-40B4-BE49-F238E27FC236}">
                <a16:creationId xmlns:a16="http://schemas.microsoft.com/office/drawing/2014/main" id="{D279CF03-889B-BCC7-2CD9-5668F26A7945}"/>
              </a:ext>
            </a:extLst>
          </p:cNvPr>
          <p:cNvSpPr>
            <a:spLocks noGrp="1"/>
          </p:cNvSpPr>
          <p:nvPr>
            <p:ph type="ctrTitle" hasCustomPrompt="1"/>
          </p:nvPr>
        </p:nvSpPr>
        <p:spPr>
          <a:xfrm>
            <a:off x="1242236" y="1874383"/>
            <a:ext cx="9707526" cy="1790700"/>
          </a:xfrm>
        </p:spPr>
        <p:txBody>
          <a:bodyPr vert="horz" lIns="91440" tIns="0" rIns="91440" bIns="0" rtlCol="0" anchor="t" anchorCtr="0">
            <a:noAutofit/>
          </a:bodyPr>
          <a:lstStyle>
            <a:lvl1pPr>
              <a:lnSpc>
                <a:spcPct val="100000"/>
              </a:lnSpc>
              <a:defRPr lang="en-US" sz="4800" dirty="0">
                <a:solidFill>
                  <a:schemeClr val="bg1"/>
                </a:solidFill>
              </a:defRPr>
            </a:lvl1pPr>
          </a:lstStyle>
          <a:p>
            <a:pPr>
              <a:defRPr/>
            </a:pPr>
            <a:r>
              <a:rPr lang="en-GB" sz="3600" dirty="0">
                <a:latin typeface="Myriad Pro" panose="020B0503030403020204" pitchFamily="34" charset="0"/>
              </a:rPr>
              <a:t>- Workshop 2 -</a:t>
            </a:r>
            <a:br>
              <a:rPr lang="en-GB" sz="3600" dirty="0">
                <a:latin typeface="Myriad Pro" panose="020B0503030403020204" pitchFamily="34" charset="0"/>
              </a:rPr>
            </a:br>
            <a:r>
              <a:rPr lang="en-GB" sz="4800" dirty="0">
                <a:latin typeface="Myriad Pro" panose="020B0503030403020204" pitchFamily="34" charset="0"/>
              </a:rPr>
              <a:t>Challenges on local inclusion: Evidence on the political and financial impact of the recent flow of refugees into Europe</a:t>
            </a:r>
            <a:endParaRPr lang="en-US" dirty="0"/>
          </a:p>
        </p:txBody>
      </p:sp>
      <p:pic>
        <p:nvPicPr>
          <p:cNvPr id="15" name="Picture 14">
            <a:extLst>
              <a:ext uri="{FF2B5EF4-FFF2-40B4-BE49-F238E27FC236}">
                <a16:creationId xmlns:a16="http://schemas.microsoft.com/office/drawing/2014/main" id="{886DABE6-2D29-74AF-AEEE-70844BEBB1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75" y="-13350"/>
            <a:ext cx="3111033" cy="2333275"/>
          </a:xfrm>
          <a:prstGeom prst="rect">
            <a:avLst/>
          </a:prstGeom>
        </p:spPr>
      </p:pic>
      <p:sp>
        <p:nvSpPr>
          <p:cNvPr id="21" name="TextBox 20">
            <a:extLst>
              <a:ext uri="{FF2B5EF4-FFF2-40B4-BE49-F238E27FC236}">
                <a16:creationId xmlns:a16="http://schemas.microsoft.com/office/drawing/2014/main" id="{56CD747C-673B-7872-5F57-1F61076CE8A3}"/>
              </a:ext>
            </a:extLst>
          </p:cNvPr>
          <p:cNvSpPr txBox="1"/>
          <p:nvPr/>
        </p:nvSpPr>
        <p:spPr>
          <a:xfrm>
            <a:off x="9991023" y="697392"/>
            <a:ext cx="1946026" cy="338554"/>
          </a:xfrm>
          <a:prstGeom prst="rect">
            <a:avLst/>
          </a:prstGeom>
          <a:solidFill>
            <a:schemeClr val="bg1"/>
          </a:solidFill>
        </p:spPr>
        <p:txBody>
          <a:bodyPr wrap="square">
            <a:spAutoFit/>
          </a:bodyPr>
          <a:lstStyle/>
          <a:p>
            <a:pPr algn="l"/>
            <a:r>
              <a:rPr lang="en-GB" sz="1600" spc="400" dirty="0">
                <a:solidFill>
                  <a:srgbClr val="FBAB18"/>
                </a:solidFill>
                <a:latin typeface="Myriad Pro" panose="020B0503030403020204" pitchFamily="34" charset="0"/>
              </a:rPr>
              <a:t>#CEMRmeets  </a:t>
            </a:r>
            <a:endParaRPr lang="en-GB" sz="1600" cap="all" spc="400" dirty="0">
              <a:solidFill>
                <a:srgbClr val="FBAB18"/>
              </a:solidFill>
              <a:latin typeface="Myriad Pro" panose="020B0503030403020204" pitchFamily="34" charset="0"/>
            </a:endParaRPr>
          </a:p>
        </p:txBody>
      </p:sp>
      <p:sp>
        <p:nvSpPr>
          <p:cNvPr id="22" name="TextBox 21">
            <a:extLst>
              <a:ext uri="{FF2B5EF4-FFF2-40B4-BE49-F238E27FC236}">
                <a16:creationId xmlns:a16="http://schemas.microsoft.com/office/drawing/2014/main" id="{32C967C2-B2A7-928F-E45C-2529F2101824}"/>
              </a:ext>
            </a:extLst>
          </p:cNvPr>
          <p:cNvSpPr txBox="1"/>
          <p:nvPr/>
        </p:nvSpPr>
        <p:spPr>
          <a:xfrm>
            <a:off x="8370785" y="1054547"/>
            <a:ext cx="3404567" cy="584775"/>
          </a:xfrm>
          <a:prstGeom prst="rect">
            <a:avLst/>
          </a:prstGeom>
          <a:noFill/>
        </p:spPr>
        <p:txBody>
          <a:bodyPr wrap="square">
            <a:spAutoFit/>
          </a:bodyPr>
          <a:lstStyle/>
          <a:p>
            <a:pPr algn="r"/>
            <a:r>
              <a:rPr lang="en-GB" sz="1600" dirty="0">
                <a:solidFill>
                  <a:schemeClr val="bg1"/>
                </a:solidFill>
                <a:latin typeface="Myriad Pro" panose="020B0503030403020204" pitchFamily="34" charset="0"/>
              </a:rPr>
              <a:t>27 September 2022</a:t>
            </a:r>
          </a:p>
          <a:p>
            <a:pPr algn="r"/>
            <a:r>
              <a:rPr lang="en-GB" sz="1600" dirty="0">
                <a:solidFill>
                  <a:schemeClr val="bg1"/>
                </a:solidFill>
                <a:latin typeface="Myriad Pro" panose="020B0503030403020204" pitchFamily="34" charset="0"/>
              </a:rPr>
              <a:t>CEMR Retreat</a:t>
            </a:r>
          </a:p>
        </p:txBody>
      </p:sp>
      <p:sp>
        <p:nvSpPr>
          <p:cNvPr id="2" name="TextBox 1">
            <a:extLst>
              <a:ext uri="{FF2B5EF4-FFF2-40B4-BE49-F238E27FC236}">
                <a16:creationId xmlns:a16="http://schemas.microsoft.com/office/drawing/2014/main" id="{839A7BD4-55B7-EAF7-22C3-1A8EBE1C3005}"/>
              </a:ext>
            </a:extLst>
          </p:cNvPr>
          <p:cNvSpPr txBox="1"/>
          <p:nvPr/>
        </p:nvSpPr>
        <p:spPr>
          <a:xfrm>
            <a:off x="4775969" y="5701616"/>
            <a:ext cx="3436711" cy="430887"/>
          </a:xfrm>
          <a:prstGeom prst="rect">
            <a:avLst/>
          </a:prstGeom>
          <a:noFill/>
        </p:spPr>
        <p:txBody>
          <a:bodyPr wrap="square">
            <a:spAutoFit/>
          </a:bodyPr>
          <a:lstStyle/>
          <a:p>
            <a:r>
              <a:rPr lang="en-GB" sz="1100" dirty="0">
                <a:solidFill>
                  <a:schemeClr val="bg1"/>
                </a:solidFill>
                <a:latin typeface="Myriad Pro" panose="020B0503030403020204" pitchFamily="34" charset="0"/>
              </a:rPr>
              <a:t>Supported by the Citizens, Equality, Rights and Values</a:t>
            </a:r>
          </a:p>
          <a:p>
            <a:r>
              <a:rPr lang="en-GB" sz="1100" dirty="0">
                <a:solidFill>
                  <a:schemeClr val="bg1"/>
                </a:solidFill>
                <a:latin typeface="Myriad Pro" panose="020B0503030403020204" pitchFamily="34" charset="0"/>
              </a:rPr>
              <a:t>Programme of the European Union (2021-2027)</a:t>
            </a:r>
          </a:p>
        </p:txBody>
      </p:sp>
      <p:pic>
        <p:nvPicPr>
          <p:cNvPr id="3" name="Picture 4" descr="Flag of Europe - Wikipedia">
            <a:extLst>
              <a:ext uri="{FF2B5EF4-FFF2-40B4-BE49-F238E27FC236}">
                <a16:creationId xmlns:a16="http://schemas.microsoft.com/office/drawing/2014/main" id="{A289AFFC-F3B6-7834-DB0A-46B2AECC74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1561" y="5770086"/>
            <a:ext cx="440919" cy="293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407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0A0B1B19-1D4C-47F8-4A65-1B0C846EF917}"/>
              </a:ext>
            </a:extLst>
          </p:cNvPr>
          <p:cNvSpPr/>
          <p:nvPr/>
        </p:nvSpPr>
        <p:spPr>
          <a:xfrm>
            <a:off x="-1" y="0"/>
            <a:ext cx="12192001" cy="6858000"/>
          </a:xfrm>
          <a:prstGeom prst="frame">
            <a:avLst>
              <a:gd name="adj1" fmla="val 3851"/>
            </a:avLst>
          </a:prstGeom>
          <a:gradFill flip="none" rotWithShape="1">
            <a:gsLst>
              <a:gs pos="0">
                <a:srgbClr val="E23A50"/>
              </a:gs>
              <a:gs pos="95000">
                <a:srgbClr val="FBAB18"/>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TextBox 15">
            <a:extLst>
              <a:ext uri="{FF2B5EF4-FFF2-40B4-BE49-F238E27FC236}">
                <a16:creationId xmlns:a16="http://schemas.microsoft.com/office/drawing/2014/main" id="{DC1A2CA0-BA4C-6581-811F-5E94E914E76A}"/>
              </a:ext>
            </a:extLst>
          </p:cNvPr>
          <p:cNvSpPr txBox="1"/>
          <p:nvPr/>
        </p:nvSpPr>
        <p:spPr>
          <a:xfrm>
            <a:off x="9991023" y="456762"/>
            <a:ext cx="1946026" cy="338554"/>
          </a:xfrm>
          <a:prstGeom prst="rect">
            <a:avLst/>
          </a:prstGeom>
          <a:solidFill>
            <a:srgbClr val="FBAB18"/>
          </a:solidFill>
        </p:spPr>
        <p:txBody>
          <a:bodyPr wrap="square">
            <a:spAutoFit/>
          </a:bodyPr>
          <a:lstStyle/>
          <a:p>
            <a:pPr algn="l"/>
            <a:r>
              <a:rPr lang="en-GB" sz="1600" spc="400" dirty="0">
                <a:solidFill>
                  <a:schemeClr val="bg1"/>
                </a:solidFill>
                <a:latin typeface="Myriad Pro" panose="020B0503030403020204" pitchFamily="34" charset="0"/>
              </a:rPr>
              <a:t>#CEMRmeets  </a:t>
            </a:r>
            <a:endParaRPr lang="en-GB" sz="1600" cap="all" spc="400" dirty="0">
              <a:solidFill>
                <a:schemeClr val="bg1"/>
              </a:solidFill>
              <a:latin typeface="Myriad Pro" panose="020B0503030403020204" pitchFamily="34" charset="0"/>
            </a:endParaRPr>
          </a:p>
        </p:txBody>
      </p:sp>
      <p:sp>
        <p:nvSpPr>
          <p:cNvPr id="5" name="Title 1">
            <a:extLst>
              <a:ext uri="{FF2B5EF4-FFF2-40B4-BE49-F238E27FC236}">
                <a16:creationId xmlns:a16="http://schemas.microsoft.com/office/drawing/2014/main" id="{CEC131A1-3592-0A21-50FD-E72F6A3D8BDA}"/>
              </a:ext>
            </a:extLst>
          </p:cNvPr>
          <p:cNvSpPr txBox="1">
            <a:spLocks/>
          </p:cNvSpPr>
          <p:nvPr/>
        </p:nvSpPr>
        <p:spPr>
          <a:xfrm>
            <a:off x="1424763" y="526562"/>
            <a:ext cx="10188892" cy="73322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600"/>
              </a:spcBef>
            </a:pPr>
            <a:r>
              <a:rPr lang="en-GB" sz="1800" dirty="0">
                <a:latin typeface="Myriad Pro" panose="020B0503030403020204" pitchFamily="34" charset="0"/>
              </a:rPr>
              <a:t>Workshop 2 - Challenges on local inclusion: Evidence on the political</a:t>
            </a:r>
            <a:br>
              <a:rPr lang="en-GB" sz="1800" dirty="0">
                <a:latin typeface="Myriad Pro" panose="020B0503030403020204" pitchFamily="34" charset="0"/>
              </a:rPr>
            </a:br>
            <a:r>
              <a:rPr lang="en-GB" sz="1800" dirty="0">
                <a:latin typeface="Myriad Pro" panose="020B0503030403020204" pitchFamily="34" charset="0"/>
              </a:rPr>
              <a:t>and financial impact of the recent flow of refugees into Europe</a:t>
            </a:r>
            <a:endParaRPr lang="en-US" sz="1800" dirty="0">
              <a:latin typeface="Myriad Pro" panose="020B0503030403020204" pitchFamily="34" charset="0"/>
            </a:endParaRPr>
          </a:p>
        </p:txBody>
      </p:sp>
      <p:sp>
        <p:nvSpPr>
          <p:cNvPr id="12" name="Title 1">
            <a:extLst>
              <a:ext uri="{FF2B5EF4-FFF2-40B4-BE49-F238E27FC236}">
                <a16:creationId xmlns:a16="http://schemas.microsoft.com/office/drawing/2014/main" id="{CA10907E-95BC-E5C1-7E80-2ABFD31D8CEF}"/>
              </a:ext>
            </a:extLst>
          </p:cNvPr>
          <p:cNvSpPr>
            <a:spLocks noGrp="1"/>
          </p:cNvSpPr>
          <p:nvPr>
            <p:ph type="ctrTitle" hasCustomPrompt="1"/>
          </p:nvPr>
        </p:nvSpPr>
        <p:spPr>
          <a:xfrm>
            <a:off x="663683" y="1317537"/>
            <a:ext cx="10705357" cy="5013899"/>
          </a:xfrm>
        </p:spPr>
        <p:txBody>
          <a:bodyPr vert="horz" lIns="91440" tIns="0" rIns="91440" bIns="0" rtlCol="0" anchor="t" anchorCtr="0">
            <a:noAutofit/>
          </a:bodyPr>
          <a:lstStyle>
            <a:lvl1pPr>
              <a:lnSpc>
                <a:spcPct val="100000"/>
              </a:lnSpc>
              <a:defRPr lang="en-US" sz="4800" dirty="0">
                <a:solidFill>
                  <a:schemeClr val="bg1"/>
                </a:solidFill>
              </a:defRPr>
            </a:lvl1pPr>
          </a:lstStyle>
          <a:p>
            <a:pPr algn="l"/>
            <a:br>
              <a:rPr lang="en-BE" sz="3200" b="0" i="0" u="none" strike="noStrike" baseline="0" dirty="0">
                <a:solidFill>
                  <a:srgbClr val="000000"/>
                </a:solidFill>
                <a:latin typeface="Calibri" panose="020F0502020204030204" pitchFamily="34" charset="0"/>
              </a:rPr>
            </a:br>
            <a:r>
              <a:rPr lang="en-GB" sz="2800" b="0" i="0" u="none" strike="noStrike" baseline="0" dirty="0">
                <a:solidFill>
                  <a:srgbClr val="000000"/>
                </a:solidFill>
                <a:latin typeface="Calibri" panose="020F0502020204030204" pitchFamily="34" charset="0"/>
              </a:rPr>
              <a:t>According to the United Nations, at least 12 million people have fled their homes since the war in Ukraine began.</a:t>
            </a:r>
            <a:br>
              <a:rPr lang="en-GB" sz="2800" b="0" i="0" u="none" strike="noStrike" baseline="0" dirty="0">
                <a:solidFill>
                  <a:srgbClr val="000000"/>
                </a:solidFill>
                <a:latin typeface="Calibri" panose="020F0502020204030204" pitchFamily="34" charset="0"/>
              </a:rPr>
            </a:br>
            <a:br>
              <a:rPr lang="en-GB" sz="2800" b="0" i="0" u="none" strike="noStrike" baseline="0" dirty="0">
                <a:solidFill>
                  <a:srgbClr val="000000"/>
                </a:solidFill>
                <a:latin typeface="Calibri" panose="020F0502020204030204" pitchFamily="34" charset="0"/>
              </a:rPr>
            </a:br>
            <a:r>
              <a:rPr lang="en-GB" sz="2800" dirty="0">
                <a:solidFill>
                  <a:srgbClr val="000000"/>
                </a:solidFill>
                <a:latin typeface="Calibri" panose="020F0502020204030204" pitchFamily="34" charset="0"/>
              </a:rPr>
              <a:t>O</a:t>
            </a:r>
            <a:r>
              <a:rPr lang="en-GB" sz="2800" b="0" i="0" u="none" strike="noStrike" baseline="0" dirty="0">
                <a:solidFill>
                  <a:srgbClr val="000000"/>
                </a:solidFill>
                <a:latin typeface="Calibri" panose="020F0502020204030204" pitchFamily="34" charset="0"/>
              </a:rPr>
              <a:t>ver 5 million having gone to other countries. </a:t>
            </a:r>
            <a:br>
              <a:rPr lang="en-GB" sz="2800" b="0" i="0" u="none" strike="noStrike" baseline="0" dirty="0">
                <a:solidFill>
                  <a:srgbClr val="000000"/>
                </a:solidFill>
                <a:latin typeface="Calibri" panose="020F0502020204030204" pitchFamily="34" charset="0"/>
              </a:rPr>
            </a:br>
            <a:r>
              <a:rPr lang="en-GB" sz="2800" b="0" i="0" u="none" strike="noStrike" baseline="0" dirty="0">
                <a:solidFill>
                  <a:srgbClr val="000000"/>
                </a:solidFill>
                <a:latin typeface="Calibri" panose="020F0502020204030204" pitchFamily="34" charset="0"/>
              </a:rPr>
              <a:t>Poland has taken the highest number of refugees</a:t>
            </a:r>
            <a:br>
              <a:rPr lang="en-GB" sz="2800" b="0" i="0" u="none" strike="noStrike" baseline="0" dirty="0">
                <a:solidFill>
                  <a:srgbClr val="000000"/>
                </a:solidFill>
                <a:latin typeface="Calibri" panose="020F0502020204030204" pitchFamily="34" charset="0"/>
              </a:rPr>
            </a:br>
            <a:br>
              <a:rPr lang="en-GB" sz="2800" b="0" i="0" u="none" strike="noStrike" baseline="0" dirty="0">
                <a:solidFill>
                  <a:srgbClr val="000000"/>
                </a:solidFill>
                <a:latin typeface="Calibri" panose="020F0502020204030204" pitchFamily="34" charset="0"/>
              </a:rPr>
            </a:br>
            <a:r>
              <a:rPr lang="en-GB" sz="2800" b="0" i="0" u="none" strike="noStrike" baseline="0" dirty="0">
                <a:solidFill>
                  <a:srgbClr val="000000"/>
                </a:solidFill>
                <a:latin typeface="Calibri" panose="020F0502020204030204" pitchFamily="34" charset="0"/>
              </a:rPr>
              <a:t>Moldova has received the largest concentration of refugees by population. </a:t>
            </a:r>
            <a:br>
              <a:rPr lang="en-GB" sz="2800" b="0" i="0" u="none" strike="noStrike" baseline="0" dirty="0">
                <a:solidFill>
                  <a:srgbClr val="000000"/>
                </a:solidFill>
                <a:latin typeface="Calibri" panose="020F0502020204030204" pitchFamily="34" charset="0"/>
              </a:rPr>
            </a:br>
            <a:br>
              <a:rPr lang="en-GB" sz="2800" b="0" i="0" u="none" strike="noStrike" baseline="0" dirty="0">
                <a:solidFill>
                  <a:srgbClr val="000000"/>
                </a:solidFill>
                <a:latin typeface="Calibri" panose="020F0502020204030204" pitchFamily="34" charset="0"/>
              </a:rPr>
            </a:br>
            <a:r>
              <a:rPr lang="en-GB" sz="2800" b="0" i="0" u="none" strike="noStrike" baseline="0" dirty="0">
                <a:solidFill>
                  <a:srgbClr val="000000"/>
                </a:solidFill>
                <a:latin typeface="Calibri" panose="020F0502020204030204" pitchFamily="34" charset="0"/>
              </a:rPr>
              <a:t>But there are other countries that welcomed a significant number of refugees as well. 	</a:t>
            </a:r>
            <a:br>
              <a:rPr lang="en-GB" sz="2800" b="0" i="0" u="none" strike="noStrike" baseline="0" dirty="0">
                <a:solidFill>
                  <a:srgbClr val="000000"/>
                </a:solidFill>
                <a:latin typeface="Calibri" panose="020F0502020204030204" pitchFamily="34" charset="0"/>
              </a:rPr>
            </a:br>
            <a:endParaRPr lang="en-US" sz="2800" dirty="0">
              <a:solidFill>
                <a:schemeClr val="tx1"/>
              </a:solidFill>
            </a:endParaRPr>
          </a:p>
        </p:txBody>
      </p:sp>
      <p:sp>
        <p:nvSpPr>
          <p:cNvPr id="13" name="TextBox 12">
            <a:extLst>
              <a:ext uri="{FF2B5EF4-FFF2-40B4-BE49-F238E27FC236}">
                <a16:creationId xmlns:a16="http://schemas.microsoft.com/office/drawing/2014/main" id="{1E7C85B8-C4FE-E4A5-A028-16048D2CF3D3}"/>
              </a:ext>
            </a:extLst>
          </p:cNvPr>
          <p:cNvSpPr txBox="1"/>
          <p:nvPr/>
        </p:nvSpPr>
        <p:spPr>
          <a:xfrm>
            <a:off x="8370785" y="813917"/>
            <a:ext cx="3404567" cy="338554"/>
          </a:xfrm>
          <a:prstGeom prst="rect">
            <a:avLst/>
          </a:prstGeom>
          <a:noFill/>
        </p:spPr>
        <p:txBody>
          <a:bodyPr wrap="square">
            <a:spAutoFit/>
          </a:bodyPr>
          <a:lstStyle/>
          <a:p>
            <a:pPr algn="r">
              <a:spcBef>
                <a:spcPts val="600"/>
              </a:spcBef>
            </a:pPr>
            <a:r>
              <a:rPr lang="en-GB" sz="1600" dirty="0">
                <a:solidFill>
                  <a:srgbClr val="FBAB18"/>
                </a:solidFill>
                <a:latin typeface="Myriad Pro" panose="020B0503030403020204" pitchFamily="34" charset="0"/>
              </a:rPr>
              <a:t>27 Sept. | 09:30-10:45</a:t>
            </a:r>
          </a:p>
        </p:txBody>
      </p:sp>
      <p:cxnSp>
        <p:nvCxnSpPr>
          <p:cNvPr id="17" name="Straight Connector 16">
            <a:extLst>
              <a:ext uri="{FF2B5EF4-FFF2-40B4-BE49-F238E27FC236}">
                <a16:creationId xmlns:a16="http://schemas.microsoft.com/office/drawing/2014/main" id="{9101D87C-2175-17F7-A1EB-91434673C871}"/>
              </a:ext>
            </a:extLst>
          </p:cNvPr>
          <p:cNvCxnSpPr>
            <a:cxnSpLocks/>
          </p:cNvCxnSpPr>
          <p:nvPr/>
        </p:nvCxnSpPr>
        <p:spPr>
          <a:xfrm>
            <a:off x="702644" y="1288661"/>
            <a:ext cx="10944844" cy="0"/>
          </a:xfrm>
          <a:prstGeom prst="line">
            <a:avLst/>
          </a:prstGeom>
          <a:ln>
            <a:gradFill>
              <a:gsLst>
                <a:gs pos="0">
                  <a:srgbClr val="E23A50"/>
                </a:gs>
                <a:gs pos="100000">
                  <a:srgbClr val="FBAB18"/>
                </a:gs>
              </a:gsLst>
              <a:lin ang="0" scaled="0"/>
            </a:gra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76E251C-7E3F-AF58-B11C-4772EE794D31}"/>
              </a:ext>
            </a:extLst>
          </p:cNvPr>
          <p:cNvPicPr>
            <a:picLocks noChangeAspect="1"/>
          </p:cNvPicPr>
          <p:nvPr/>
        </p:nvPicPr>
        <p:blipFill rotWithShape="1">
          <a:blip r:embed="rId2">
            <a:extLst>
              <a:ext uri="{28A0092B-C50C-407E-A947-70E740481C1C}">
                <a14:useLocalDpi xmlns:a14="http://schemas.microsoft.com/office/drawing/2010/main" val="0"/>
              </a:ext>
            </a:extLst>
          </a:blip>
          <a:srcRect l="28088" t="23023" r="28812" b="22197"/>
          <a:stretch/>
        </p:blipFill>
        <p:spPr>
          <a:xfrm>
            <a:off x="663683" y="465320"/>
            <a:ext cx="731395" cy="697193"/>
          </a:xfrm>
          <a:prstGeom prst="rect">
            <a:avLst/>
          </a:prstGeom>
        </p:spPr>
      </p:pic>
    </p:spTree>
    <p:extLst>
      <p:ext uri="{BB962C8B-B14F-4D97-AF65-F5344CB8AC3E}">
        <p14:creationId xmlns:p14="http://schemas.microsoft.com/office/powerpoint/2010/main" val="1908880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0A0B1B19-1D4C-47F8-4A65-1B0C846EF917}"/>
              </a:ext>
            </a:extLst>
          </p:cNvPr>
          <p:cNvSpPr/>
          <p:nvPr/>
        </p:nvSpPr>
        <p:spPr>
          <a:xfrm>
            <a:off x="-1" y="0"/>
            <a:ext cx="12192001" cy="6858000"/>
          </a:xfrm>
          <a:prstGeom prst="frame">
            <a:avLst>
              <a:gd name="adj1" fmla="val 3851"/>
            </a:avLst>
          </a:prstGeom>
          <a:gradFill flip="none" rotWithShape="1">
            <a:gsLst>
              <a:gs pos="0">
                <a:srgbClr val="E23A50"/>
              </a:gs>
              <a:gs pos="95000">
                <a:srgbClr val="FBAB18"/>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TextBox 15">
            <a:extLst>
              <a:ext uri="{FF2B5EF4-FFF2-40B4-BE49-F238E27FC236}">
                <a16:creationId xmlns:a16="http://schemas.microsoft.com/office/drawing/2014/main" id="{DC1A2CA0-BA4C-6581-811F-5E94E914E76A}"/>
              </a:ext>
            </a:extLst>
          </p:cNvPr>
          <p:cNvSpPr txBox="1"/>
          <p:nvPr/>
        </p:nvSpPr>
        <p:spPr>
          <a:xfrm>
            <a:off x="9991023" y="456762"/>
            <a:ext cx="1946026" cy="338554"/>
          </a:xfrm>
          <a:prstGeom prst="rect">
            <a:avLst/>
          </a:prstGeom>
          <a:solidFill>
            <a:srgbClr val="FBAB18"/>
          </a:solidFill>
        </p:spPr>
        <p:txBody>
          <a:bodyPr wrap="square">
            <a:spAutoFit/>
          </a:bodyPr>
          <a:lstStyle/>
          <a:p>
            <a:pPr algn="l"/>
            <a:r>
              <a:rPr lang="en-GB" sz="1600" spc="400" dirty="0">
                <a:solidFill>
                  <a:schemeClr val="bg1"/>
                </a:solidFill>
                <a:latin typeface="Myriad Pro" panose="020B0503030403020204" pitchFamily="34" charset="0"/>
              </a:rPr>
              <a:t>#CEMRmeets  </a:t>
            </a:r>
            <a:endParaRPr lang="en-GB" sz="1600" cap="all" spc="400" dirty="0">
              <a:solidFill>
                <a:schemeClr val="bg1"/>
              </a:solidFill>
              <a:latin typeface="Myriad Pro" panose="020B0503030403020204" pitchFamily="34" charset="0"/>
            </a:endParaRPr>
          </a:p>
        </p:txBody>
      </p:sp>
      <p:sp>
        <p:nvSpPr>
          <p:cNvPr id="5" name="Title 1">
            <a:extLst>
              <a:ext uri="{FF2B5EF4-FFF2-40B4-BE49-F238E27FC236}">
                <a16:creationId xmlns:a16="http://schemas.microsoft.com/office/drawing/2014/main" id="{CEC131A1-3592-0A21-50FD-E72F6A3D8BDA}"/>
              </a:ext>
            </a:extLst>
          </p:cNvPr>
          <p:cNvSpPr txBox="1">
            <a:spLocks/>
          </p:cNvSpPr>
          <p:nvPr/>
        </p:nvSpPr>
        <p:spPr>
          <a:xfrm>
            <a:off x="1424763" y="526562"/>
            <a:ext cx="10188892" cy="73322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600"/>
              </a:spcBef>
            </a:pPr>
            <a:r>
              <a:rPr lang="en-GB" sz="1800" dirty="0">
                <a:latin typeface="Myriad Pro" panose="020B0503030403020204" pitchFamily="34" charset="0"/>
              </a:rPr>
              <a:t>Workshop 2 - Challenges on local inclusion: Evidence on the political</a:t>
            </a:r>
            <a:br>
              <a:rPr lang="en-GB" sz="1800" dirty="0">
                <a:latin typeface="Myriad Pro" panose="020B0503030403020204" pitchFamily="34" charset="0"/>
              </a:rPr>
            </a:br>
            <a:r>
              <a:rPr lang="en-GB" sz="1800" dirty="0">
                <a:latin typeface="Myriad Pro" panose="020B0503030403020204" pitchFamily="34" charset="0"/>
              </a:rPr>
              <a:t>and financial impact of the recent flow of refugees into Europe</a:t>
            </a:r>
            <a:endParaRPr lang="en-US" sz="1800" dirty="0">
              <a:latin typeface="Myriad Pro" panose="020B0503030403020204" pitchFamily="34" charset="0"/>
            </a:endParaRPr>
          </a:p>
        </p:txBody>
      </p:sp>
      <p:sp>
        <p:nvSpPr>
          <p:cNvPr id="12" name="Title 1">
            <a:extLst>
              <a:ext uri="{FF2B5EF4-FFF2-40B4-BE49-F238E27FC236}">
                <a16:creationId xmlns:a16="http://schemas.microsoft.com/office/drawing/2014/main" id="{CA10907E-95BC-E5C1-7E80-2ABFD31D8CEF}"/>
              </a:ext>
            </a:extLst>
          </p:cNvPr>
          <p:cNvSpPr>
            <a:spLocks noGrp="1"/>
          </p:cNvSpPr>
          <p:nvPr>
            <p:ph type="ctrTitle" hasCustomPrompt="1"/>
          </p:nvPr>
        </p:nvSpPr>
        <p:spPr>
          <a:xfrm>
            <a:off x="663683" y="1317537"/>
            <a:ext cx="10705357" cy="5013899"/>
          </a:xfrm>
        </p:spPr>
        <p:txBody>
          <a:bodyPr vert="horz" lIns="91440" tIns="0" rIns="91440" bIns="0" rtlCol="0" anchor="t" anchorCtr="0">
            <a:noAutofit/>
          </a:bodyPr>
          <a:lstStyle>
            <a:lvl1pPr>
              <a:lnSpc>
                <a:spcPct val="100000"/>
              </a:lnSpc>
              <a:defRPr lang="en-US" sz="4800" dirty="0">
                <a:solidFill>
                  <a:schemeClr val="bg1"/>
                </a:solidFill>
              </a:defRPr>
            </a:lvl1pPr>
          </a:lstStyle>
          <a:p>
            <a:pPr algn="l"/>
            <a:br>
              <a:rPr lang="en-BE" sz="3200" b="0" i="0" u="none" strike="noStrike" baseline="0" dirty="0">
                <a:solidFill>
                  <a:srgbClr val="000000"/>
                </a:solidFill>
                <a:latin typeface="Calibri" panose="020F0502020204030204" pitchFamily="34" charset="0"/>
              </a:rPr>
            </a:br>
            <a:r>
              <a:rPr lang="en-GB" sz="2800" b="0" i="0" u="none" strike="noStrike" baseline="0" dirty="0">
                <a:solidFill>
                  <a:srgbClr val="000000"/>
                </a:solidFill>
                <a:latin typeface="Calibri" panose="020F0502020204030204" pitchFamily="34" charset="0"/>
              </a:rPr>
              <a:t>	</a:t>
            </a:r>
            <a:br>
              <a:rPr lang="en-GB" sz="2800" b="0" i="0" u="none" strike="noStrike" baseline="0" dirty="0">
                <a:solidFill>
                  <a:srgbClr val="000000"/>
                </a:solidFill>
                <a:latin typeface="Calibri" panose="020F0502020204030204" pitchFamily="34" charset="0"/>
              </a:rPr>
            </a:br>
            <a:endParaRPr lang="en-US" sz="2800" dirty="0">
              <a:solidFill>
                <a:schemeClr val="tx1"/>
              </a:solidFill>
            </a:endParaRPr>
          </a:p>
        </p:txBody>
      </p:sp>
      <p:sp>
        <p:nvSpPr>
          <p:cNvPr id="13" name="TextBox 12">
            <a:extLst>
              <a:ext uri="{FF2B5EF4-FFF2-40B4-BE49-F238E27FC236}">
                <a16:creationId xmlns:a16="http://schemas.microsoft.com/office/drawing/2014/main" id="{1E7C85B8-C4FE-E4A5-A028-16048D2CF3D3}"/>
              </a:ext>
            </a:extLst>
          </p:cNvPr>
          <p:cNvSpPr txBox="1"/>
          <p:nvPr/>
        </p:nvSpPr>
        <p:spPr>
          <a:xfrm>
            <a:off x="8370785" y="813917"/>
            <a:ext cx="3404567" cy="338554"/>
          </a:xfrm>
          <a:prstGeom prst="rect">
            <a:avLst/>
          </a:prstGeom>
          <a:noFill/>
        </p:spPr>
        <p:txBody>
          <a:bodyPr wrap="square">
            <a:spAutoFit/>
          </a:bodyPr>
          <a:lstStyle/>
          <a:p>
            <a:pPr algn="r">
              <a:spcBef>
                <a:spcPts val="600"/>
              </a:spcBef>
            </a:pPr>
            <a:r>
              <a:rPr lang="en-GB" sz="1600" dirty="0">
                <a:solidFill>
                  <a:srgbClr val="FBAB18"/>
                </a:solidFill>
                <a:latin typeface="Myriad Pro" panose="020B0503030403020204" pitchFamily="34" charset="0"/>
              </a:rPr>
              <a:t>27 Sept. | 09:30-10:45</a:t>
            </a:r>
          </a:p>
        </p:txBody>
      </p:sp>
      <p:cxnSp>
        <p:nvCxnSpPr>
          <p:cNvPr id="17" name="Straight Connector 16">
            <a:extLst>
              <a:ext uri="{FF2B5EF4-FFF2-40B4-BE49-F238E27FC236}">
                <a16:creationId xmlns:a16="http://schemas.microsoft.com/office/drawing/2014/main" id="{9101D87C-2175-17F7-A1EB-91434673C871}"/>
              </a:ext>
            </a:extLst>
          </p:cNvPr>
          <p:cNvCxnSpPr>
            <a:cxnSpLocks/>
          </p:cNvCxnSpPr>
          <p:nvPr/>
        </p:nvCxnSpPr>
        <p:spPr>
          <a:xfrm>
            <a:off x="702644" y="1288661"/>
            <a:ext cx="10944844" cy="0"/>
          </a:xfrm>
          <a:prstGeom prst="line">
            <a:avLst/>
          </a:prstGeom>
          <a:ln>
            <a:gradFill>
              <a:gsLst>
                <a:gs pos="0">
                  <a:srgbClr val="E23A50"/>
                </a:gs>
                <a:gs pos="100000">
                  <a:srgbClr val="FBAB18"/>
                </a:gs>
              </a:gsLst>
              <a:lin ang="0" scaled="0"/>
            </a:gra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76E251C-7E3F-AF58-B11C-4772EE794D31}"/>
              </a:ext>
            </a:extLst>
          </p:cNvPr>
          <p:cNvPicPr>
            <a:picLocks noChangeAspect="1"/>
          </p:cNvPicPr>
          <p:nvPr/>
        </p:nvPicPr>
        <p:blipFill rotWithShape="1">
          <a:blip r:embed="rId2">
            <a:extLst>
              <a:ext uri="{28A0092B-C50C-407E-A947-70E740481C1C}">
                <a14:useLocalDpi xmlns:a14="http://schemas.microsoft.com/office/drawing/2010/main" val="0"/>
              </a:ext>
            </a:extLst>
          </a:blip>
          <a:srcRect l="28088" t="23023" r="28812" b="22197"/>
          <a:stretch/>
        </p:blipFill>
        <p:spPr>
          <a:xfrm>
            <a:off x="663683" y="465320"/>
            <a:ext cx="731395" cy="697193"/>
          </a:xfrm>
          <a:prstGeom prst="rect">
            <a:avLst/>
          </a:prstGeom>
        </p:spPr>
      </p:pic>
      <p:sp>
        <p:nvSpPr>
          <p:cNvPr id="4" name="Title 1">
            <a:extLst>
              <a:ext uri="{FF2B5EF4-FFF2-40B4-BE49-F238E27FC236}">
                <a16:creationId xmlns:a16="http://schemas.microsoft.com/office/drawing/2014/main" id="{916E80AF-E194-5512-18E7-597D635C55A8}"/>
              </a:ext>
            </a:extLst>
          </p:cNvPr>
          <p:cNvSpPr txBox="1">
            <a:spLocks/>
          </p:cNvSpPr>
          <p:nvPr/>
        </p:nvSpPr>
        <p:spPr>
          <a:xfrm>
            <a:off x="595225" y="1395976"/>
            <a:ext cx="11180127" cy="515687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accent1"/>
                </a:solidFill>
                <a:latin typeface="+mn-lt"/>
                <a:ea typeface="+mj-ea"/>
                <a:cs typeface="+mj-cs"/>
              </a:defRPr>
            </a:lvl1pPr>
          </a:lstStyle>
          <a:p>
            <a:pPr marL="857250" marR="0" lvl="0" indent="-857250" algn="l" defTabSz="914400" rtl="0" eaLnBrk="1" fontAlgn="auto" latinLnBrk="0" hangingPunct="1">
              <a:lnSpc>
                <a:spcPct val="100000"/>
              </a:lnSpc>
              <a:spcBef>
                <a:spcPct val="0"/>
              </a:spcBef>
              <a:spcAft>
                <a:spcPts val="0"/>
              </a:spcAft>
              <a:buClrTx/>
              <a:buSzTx/>
              <a:buFont typeface="Wingdings" panose="05000000000000000000" pitchFamily="2" charset="2"/>
              <a:buChar char="Ø"/>
              <a:tabLst/>
              <a:defRPr/>
            </a:pPr>
            <a:br>
              <a:rPr kumimoji="0" lang="en-GB" sz="4000" b="1" i="0" u="none" strike="noStrike" kern="1200" cap="none" spc="0" normalizeH="0" baseline="0" noProof="0" dirty="0">
                <a:ln>
                  <a:noFill/>
                </a:ln>
                <a:solidFill>
                  <a:srgbClr val="563795"/>
                </a:solidFill>
                <a:effectLst/>
                <a:uLnTx/>
                <a:uFillTx/>
                <a:latin typeface="Calibri" panose="020F0502020204030204"/>
                <a:ea typeface="+mj-ea"/>
                <a:cs typeface="+mj-cs"/>
              </a:rPr>
            </a:br>
            <a:br>
              <a:rPr kumimoji="0" lang="en-GB" sz="4000" b="1" i="0" u="none" strike="noStrike" kern="1200" cap="none" spc="0" normalizeH="0" baseline="0" noProof="0" dirty="0">
                <a:ln>
                  <a:noFill/>
                </a:ln>
                <a:solidFill>
                  <a:srgbClr val="563795"/>
                </a:solidFill>
                <a:effectLst/>
                <a:uLnTx/>
                <a:uFillTx/>
                <a:latin typeface="Calibri" panose="020F0502020204030204"/>
                <a:ea typeface="+mj-ea"/>
                <a:cs typeface="+mj-cs"/>
              </a:rPr>
            </a:br>
            <a:br>
              <a:rPr kumimoji="0" lang="en-GB" sz="4000" b="1" i="0" u="none" strike="noStrike" kern="1200" cap="none" spc="0" normalizeH="0" baseline="0" noProof="0" dirty="0">
                <a:ln>
                  <a:noFill/>
                </a:ln>
                <a:solidFill>
                  <a:srgbClr val="563795"/>
                </a:solidFill>
                <a:effectLst/>
                <a:uLnTx/>
                <a:uFillTx/>
                <a:latin typeface="Calibri" panose="020F0502020204030204"/>
                <a:ea typeface="+mj-ea"/>
                <a:cs typeface="+mj-cs"/>
              </a:rPr>
            </a:br>
            <a:br>
              <a:rPr kumimoji="0" lang="en-GB" sz="4000" b="1" i="0" u="none" strike="noStrike" kern="1200" cap="none" spc="0" normalizeH="0" baseline="0" noProof="0" dirty="0">
                <a:ln>
                  <a:noFill/>
                </a:ln>
                <a:solidFill>
                  <a:srgbClr val="563795"/>
                </a:solidFill>
                <a:effectLst/>
                <a:uLnTx/>
                <a:uFillTx/>
                <a:latin typeface="Calibri" panose="020F0502020204030204"/>
                <a:ea typeface="+mj-ea"/>
                <a:cs typeface="+mj-cs"/>
              </a:rPr>
            </a:br>
            <a:br>
              <a:rPr kumimoji="0" lang="en-GB" sz="4000" b="1" i="0" u="none" strike="noStrike" kern="1200" cap="none" spc="0" normalizeH="0" baseline="0" noProof="0" dirty="0">
                <a:ln>
                  <a:noFill/>
                </a:ln>
                <a:solidFill>
                  <a:srgbClr val="563795"/>
                </a:solidFill>
                <a:effectLst/>
                <a:uLnTx/>
                <a:uFillTx/>
                <a:latin typeface="Calibri" panose="020F0502020204030204"/>
                <a:ea typeface="+mj-ea"/>
                <a:cs typeface="+mj-cs"/>
              </a:rPr>
            </a:br>
            <a:br>
              <a:rPr kumimoji="0" lang="en-GB" sz="4000" b="1" i="0" u="none" strike="noStrike" kern="1200" cap="none" spc="0" normalizeH="0" baseline="0" noProof="0" dirty="0">
                <a:ln>
                  <a:noFill/>
                </a:ln>
                <a:solidFill>
                  <a:srgbClr val="563795"/>
                </a:solidFill>
                <a:effectLst/>
                <a:uLnTx/>
                <a:uFillTx/>
                <a:latin typeface="Calibri" panose="020F0502020204030204"/>
                <a:ea typeface="+mj-ea"/>
                <a:cs typeface="+mj-cs"/>
              </a:rPr>
            </a:br>
            <a:br>
              <a:rPr kumimoji="0" lang="en-GB" sz="4000" b="1" i="0" u="none" strike="noStrike" kern="1200" cap="none" spc="0" normalizeH="0" baseline="0" noProof="0" dirty="0">
                <a:ln>
                  <a:noFill/>
                </a:ln>
                <a:solidFill>
                  <a:srgbClr val="563795"/>
                </a:solidFill>
                <a:effectLst/>
                <a:uLnTx/>
                <a:uFillTx/>
                <a:latin typeface="Calibri" panose="020F0502020204030204"/>
                <a:ea typeface="+mj-ea"/>
                <a:cs typeface="+mj-cs"/>
              </a:rPr>
            </a:br>
            <a:br>
              <a:rPr kumimoji="0" lang="en-GB" sz="4000" b="1" i="0" u="none" strike="noStrike" kern="1200" cap="none" spc="0" normalizeH="0" baseline="0" noProof="0" dirty="0">
                <a:ln>
                  <a:noFill/>
                </a:ln>
                <a:solidFill>
                  <a:srgbClr val="563795"/>
                </a:solidFill>
                <a:effectLst/>
                <a:uLnTx/>
                <a:uFillTx/>
                <a:latin typeface="Calibri" panose="020F0502020204030204"/>
                <a:ea typeface="+mj-ea"/>
                <a:cs typeface="+mj-cs"/>
              </a:rPr>
            </a:br>
            <a:br>
              <a:rPr kumimoji="0" lang="en-GB" sz="4000" b="1" i="0" u="none" strike="noStrike" kern="1200" cap="none" spc="0" normalizeH="0" baseline="0" noProof="0" dirty="0">
                <a:ln>
                  <a:noFill/>
                </a:ln>
                <a:solidFill>
                  <a:srgbClr val="563795"/>
                </a:solidFill>
                <a:effectLst/>
                <a:uLnTx/>
                <a:uFillTx/>
                <a:latin typeface="Calibri" panose="020F0502020204030204"/>
                <a:ea typeface="+mj-ea"/>
                <a:cs typeface="+mj-cs"/>
              </a:rPr>
            </a:br>
            <a:br>
              <a:rPr kumimoji="0" lang="en-GB" sz="4000" b="1" i="0" u="none" strike="noStrike" kern="1200" cap="none" spc="0" normalizeH="0" baseline="0" noProof="0" dirty="0">
                <a:ln>
                  <a:noFill/>
                </a:ln>
                <a:solidFill>
                  <a:srgbClr val="563795"/>
                </a:solidFill>
                <a:effectLst/>
                <a:uLnTx/>
                <a:uFillTx/>
                <a:latin typeface="Calibri" panose="020F0502020204030204"/>
                <a:ea typeface="+mj-ea"/>
                <a:cs typeface="+mj-cs"/>
              </a:rPr>
            </a:br>
            <a:br>
              <a:rPr kumimoji="0" lang="en-GB" sz="4000" b="1" i="0" u="none" strike="noStrike" kern="1200" cap="none" spc="0" normalizeH="0" baseline="0" noProof="0" dirty="0">
                <a:ln>
                  <a:noFill/>
                </a:ln>
                <a:solidFill>
                  <a:srgbClr val="563795"/>
                </a:solidFill>
                <a:effectLst/>
                <a:uLnTx/>
                <a:uFillTx/>
                <a:latin typeface="Calibri" panose="020F0502020204030204"/>
                <a:ea typeface="+mj-ea"/>
                <a:cs typeface="+mj-cs"/>
              </a:rPr>
            </a:br>
            <a:br>
              <a:rPr kumimoji="0" lang="en-GB" sz="4000" b="1" i="0" u="none" strike="noStrike" kern="1200" cap="none" spc="0" normalizeH="0" baseline="0" noProof="0" dirty="0">
                <a:ln>
                  <a:noFill/>
                </a:ln>
                <a:solidFill>
                  <a:srgbClr val="563795"/>
                </a:solidFill>
                <a:effectLst/>
                <a:uLnTx/>
                <a:uFillTx/>
                <a:latin typeface="Calibri" panose="020F0502020204030204"/>
                <a:ea typeface="+mj-ea"/>
                <a:cs typeface="+mj-cs"/>
              </a:rPr>
            </a:br>
            <a:br>
              <a:rPr kumimoji="0" lang="en-GB" sz="4000" b="1" i="0" u="none" strike="noStrike" kern="1200" cap="none" spc="0" normalizeH="0" baseline="0" noProof="0" dirty="0">
                <a:ln>
                  <a:noFill/>
                </a:ln>
                <a:solidFill>
                  <a:srgbClr val="563795"/>
                </a:solidFill>
                <a:effectLst/>
                <a:uLnTx/>
                <a:uFillTx/>
                <a:latin typeface="Calibri" panose="020F0502020204030204"/>
                <a:ea typeface="+mj-ea"/>
                <a:cs typeface="+mj-cs"/>
              </a:rPr>
            </a:br>
            <a:br>
              <a:rPr kumimoji="0" lang="en-GB" sz="4000" b="1" i="0" u="none" strike="noStrike" kern="1200" cap="none" spc="0" normalizeH="0" baseline="0" noProof="0" dirty="0">
                <a:ln>
                  <a:noFill/>
                </a:ln>
                <a:solidFill>
                  <a:srgbClr val="563795"/>
                </a:solidFill>
                <a:effectLst/>
                <a:uLnTx/>
                <a:uFillTx/>
                <a:latin typeface="Calibri" panose="020F0502020204030204"/>
                <a:ea typeface="+mj-ea"/>
                <a:cs typeface="+mj-cs"/>
              </a:rPr>
            </a:br>
            <a:br>
              <a:rPr kumimoji="0" lang="en-GB" sz="4000" b="1" i="0" u="none" strike="noStrike" kern="1200" cap="none" spc="0" normalizeH="0" baseline="0" noProof="0" dirty="0">
                <a:ln>
                  <a:noFill/>
                </a:ln>
                <a:solidFill>
                  <a:srgbClr val="563795"/>
                </a:solidFill>
                <a:effectLst/>
                <a:uLnTx/>
                <a:uFillTx/>
                <a:latin typeface="Calibri" panose="020F0502020204030204"/>
                <a:ea typeface="+mj-ea"/>
                <a:cs typeface="+mj-cs"/>
              </a:rPr>
            </a:br>
            <a:br>
              <a:rPr kumimoji="0" lang="en-GB" sz="4000" b="1" i="0" u="none" strike="noStrike" kern="1200" cap="none" spc="0" normalizeH="0" baseline="0" noProof="0" dirty="0">
                <a:ln>
                  <a:noFill/>
                </a:ln>
                <a:solidFill>
                  <a:srgbClr val="563795"/>
                </a:solidFill>
                <a:effectLst/>
                <a:uLnTx/>
                <a:uFillTx/>
                <a:latin typeface="Calibri" panose="020F0502020204030204"/>
                <a:ea typeface="+mj-ea"/>
                <a:cs typeface="+mj-cs"/>
              </a:rPr>
            </a:br>
            <a:br>
              <a:rPr kumimoji="0" lang="en-GB" sz="4000" b="1" i="0" u="none" strike="noStrike" kern="1200" cap="none" spc="0" normalizeH="0" baseline="0" noProof="0" dirty="0">
                <a:ln>
                  <a:noFill/>
                </a:ln>
                <a:solidFill>
                  <a:srgbClr val="563795"/>
                </a:solidFill>
                <a:effectLst/>
                <a:uLnTx/>
                <a:uFillTx/>
                <a:latin typeface="Calibri" panose="020F0502020204030204"/>
                <a:ea typeface="+mj-ea"/>
                <a:cs typeface="+mj-cs"/>
              </a:rPr>
            </a:br>
            <a:br>
              <a:rPr kumimoji="0" lang="en-GB" sz="4000" b="1" i="0" u="none" strike="noStrike" kern="1200" cap="none" spc="0" normalizeH="0" baseline="0" noProof="0" dirty="0">
                <a:ln>
                  <a:noFill/>
                </a:ln>
                <a:solidFill>
                  <a:srgbClr val="563795"/>
                </a:solidFill>
                <a:effectLst/>
                <a:uLnTx/>
                <a:uFillTx/>
                <a:latin typeface="Calibri" panose="020F0502020204030204"/>
                <a:ea typeface="+mj-ea"/>
                <a:cs typeface="+mj-cs"/>
              </a:rPr>
            </a:br>
            <a:br>
              <a:rPr kumimoji="0" lang="en-GB" sz="4000" b="1" i="0" u="none" strike="noStrike" kern="1200" cap="none" spc="0" normalizeH="0" baseline="0" noProof="0" dirty="0">
                <a:ln>
                  <a:noFill/>
                </a:ln>
                <a:solidFill>
                  <a:srgbClr val="563795"/>
                </a:solidFill>
                <a:effectLst/>
                <a:uLnTx/>
                <a:uFillTx/>
                <a:latin typeface="Calibri" panose="020F0502020204030204"/>
                <a:ea typeface="+mj-ea"/>
                <a:cs typeface="+mj-cs"/>
              </a:rPr>
            </a:br>
            <a:br>
              <a:rPr kumimoji="0" lang="en-GB" sz="4000" b="1" i="0" u="none" strike="noStrike" kern="1200" cap="none" spc="0" normalizeH="0" baseline="0" noProof="0" dirty="0">
                <a:ln>
                  <a:noFill/>
                </a:ln>
                <a:solidFill>
                  <a:srgbClr val="563795"/>
                </a:solidFill>
                <a:effectLst/>
                <a:uLnTx/>
                <a:uFillTx/>
                <a:latin typeface="Calibri" panose="020F0502020204030204"/>
                <a:ea typeface="+mj-ea"/>
                <a:cs typeface="+mj-cs"/>
              </a:rPr>
            </a:br>
            <a:r>
              <a:rPr lang="en-GB" sz="4000" u="sng" dirty="0">
                <a:solidFill>
                  <a:srgbClr val="FF0000"/>
                </a:solidFill>
                <a:latin typeface="Calibri" panose="020F0502020204030204"/>
              </a:rPr>
              <a:t>M</a:t>
            </a:r>
            <a:r>
              <a:rPr kumimoji="0" lang="en-GB" sz="4000" b="1" i="0" u="sng" strike="noStrike" kern="1200" cap="none" spc="0" normalizeH="0" baseline="0" noProof="0" dirty="0">
                <a:ln>
                  <a:noFill/>
                </a:ln>
                <a:solidFill>
                  <a:srgbClr val="FF0000"/>
                </a:solidFill>
                <a:effectLst/>
                <a:uLnTx/>
                <a:uFillTx/>
                <a:latin typeface="Calibri" panose="020F0502020204030204"/>
                <a:ea typeface="+mj-ea"/>
                <a:cs typeface="+mj-cs"/>
              </a:rPr>
              <a:t>ain Challenges</a:t>
            </a:r>
            <a:br>
              <a:rPr kumimoji="0" lang="en-GB" sz="4000" b="1" i="0" u="none" strike="noStrike" kern="1200" cap="none" spc="0" normalizeH="0" baseline="0" noProof="0" dirty="0">
                <a:ln>
                  <a:noFill/>
                </a:ln>
                <a:solidFill>
                  <a:srgbClr val="563795"/>
                </a:solidFill>
                <a:effectLst/>
                <a:uLnTx/>
                <a:uFillTx/>
                <a:latin typeface="Calibri" panose="020F0502020204030204"/>
                <a:ea typeface="+mj-ea"/>
                <a:cs typeface="+mj-cs"/>
              </a:rPr>
            </a:br>
            <a:br>
              <a:rPr kumimoji="0" lang="en-GB" sz="4000" b="1" i="0" u="none" strike="noStrike" kern="1200" cap="none" spc="0" normalizeH="0" baseline="0" noProof="0" dirty="0">
                <a:ln>
                  <a:noFill/>
                </a:ln>
                <a:solidFill>
                  <a:srgbClr val="563795"/>
                </a:solidFill>
                <a:effectLst/>
                <a:uLnTx/>
                <a:uFillTx/>
                <a:latin typeface="Calibri" panose="020F0502020204030204"/>
                <a:ea typeface="+mj-ea"/>
                <a:cs typeface="+mj-cs"/>
              </a:rPr>
            </a:br>
            <a:r>
              <a:rPr kumimoji="0" lang="en-GB" sz="4000" b="1" i="0" u="none" strike="noStrike" kern="1200" cap="none" spc="0" normalizeH="0" baseline="0" noProof="0" dirty="0">
                <a:ln>
                  <a:noFill/>
                </a:ln>
                <a:solidFill>
                  <a:srgbClr val="563795"/>
                </a:solidFill>
                <a:effectLst/>
                <a:uLnTx/>
                <a:uFillTx/>
                <a:latin typeface="Calibri" panose="020F0502020204030204"/>
                <a:ea typeface="+mj-ea"/>
                <a:cs typeface="+mj-cs"/>
              </a:rPr>
              <a:t>  </a:t>
            </a:r>
            <a:r>
              <a:rPr kumimoji="0" lang="en-GB" sz="4000" b="1" i="0" u="none" strike="noStrike" kern="1200" cap="none" spc="0" normalizeH="0" baseline="0" noProof="0" dirty="0">
                <a:ln>
                  <a:noFill/>
                </a:ln>
                <a:solidFill>
                  <a:srgbClr val="FF0000"/>
                </a:solidFill>
                <a:effectLst/>
                <a:uLnTx/>
                <a:uFillTx/>
                <a:latin typeface="Calibri" panose="020F0502020204030204"/>
                <a:ea typeface="+mj-ea"/>
                <a:cs typeface="+mj-cs"/>
              </a:rPr>
              <a:t>Accommodation</a:t>
            </a:r>
            <a:r>
              <a:rPr kumimoji="0" lang="en-GB" sz="4000" b="1" i="0" u="none" strike="noStrike" kern="1200" cap="none" spc="0" normalizeH="0" baseline="0" noProof="0" dirty="0">
                <a:ln>
                  <a:noFill/>
                </a:ln>
                <a:solidFill>
                  <a:srgbClr val="563795"/>
                </a:solidFill>
                <a:effectLst/>
                <a:uLnTx/>
                <a:uFillTx/>
                <a:latin typeface="Calibri" panose="020F0502020204030204"/>
                <a:ea typeface="+mj-ea"/>
                <a:cs typeface="+mj-cs"/>
              </a:rPr>
              <a:t>                    </a:t>
            </a:r>
            <a:r>
              <a:rPr kumimoji="0" lang="en-GB" sz="4000" b="1" i="0" u="none" strike="noStrike" kern="1200" cap="none" spc="0" normalizeH="0" baseline="0" noProof="0" dirty="0">
                <a:ln>
                  <a:noFill/>
                </a:ln>
                <a:solidFill>
                  <a:srgbClr val="FF0000"/>
                </a:solidFill>
                <a:effectLst/>
                <a:uLnTx/>
                <a:uFillTx/>
                <a:latin typeface="Calibri" panose="020F0502020204030204"/>
                <a:ea typeface="+mj-ea"/>
                <a:cs typeface="+mj-cs"/>
              </a:rPr>
              <a:t>Education</a:t>
            </a:r>
            <a:br>
              <a:rPr kumimoji="0" lang="en-GB" sz="4000" b="1" i="0" u="none" strike="noStrike" kern="1200" cap="none" spc="0" normalizeH="0" baseline="0" noProof="0" dirty="0">
                <a:ln>
                  <a:noFill/>
                </a:ln>
                <a:solidFill>
                  <a:srgbClr val="563795"/>
                </a:solidFill>
                <a:effectLst/>
                <a:uLnTx/>
                <a:uFillTx/>
                <a:latin typeface="Calibri" panose="020F0502020204030204"/>
                <a:ea typeface="+mj-ea"/>
                <a:cs typeface="+mj-cs"/>
              </a:rPr>
            </a:br>
            <a:br>
              <a:rPr kumimoji="0" lang="en-GB" sz="4000" b="1" i="0" u="none" strike="noStrike" kern="1200" cap="none" spc="0" normalizeH="0" baseline="0" noProof="0" dirty="0">
                <a:ln>
                  <a:noFill/>
                </a:ln>
                <a:solidFill>
                  <a:srgbClr val="563795"/>
                </a:solidFill>
                <a:effectLst/>
                <a:uLnTx/>
                <a:uFillTx/>
                <a:latin typeface="Calibri" panose="020F0502020204030204"/>
                <a:ea typeface="+mj-ea"/>
                <a:cs typeface="+mj-cs"/>
              </a:rPr>
            </a:br>
            <a:r>
              <a:rPr kumimoji="0" lang="en-GB" sz="4000" b="1" i="0" u="none" strike="noStrike" kern="1200" cap="none" spc="0" normalizeH="0" baseline="0" noProof="0" dirty="0">
                <a:ln>
                  <a:noFill/>
                </a:ln>
                <a:solidFill>
                  <a:srgbClr val="563795"/>
                </a:solidFill>
                <a:effectLst/>
                <a:uLnTx/>
                <a:uFillTx/>
                <a:latin typeface="Calibri" panose="020F0502020204030204"/>
                <a:ea typeface="+mj-ea"/>
                <a:cs typeface="+mj-cs"/>
              </a:rPr>
              <a:t>   </a:t>
            </a:r>
            <a:r>
              <a:rPr kumimoji="0" lang="en-GB" sz="4000" b="1" i="0" u="none" strike="noStrike" kern="1200" cap="none" spc="0" normalizeH="0" baseline="0" noProof="0" dirty="0">
                <a:ln>
                  <a:noFill/>
                </a:ln>
                <a:solidFill>
                  <a:srgbClr val="FF0000"/>
                </a:solidFill>
                <a:effectLst/>
                <a:uLnTx/>
                <a:uFillTx/>
                <a:latin typeface="Calibri" panose="020F0502020204030204"/>
                <a:ea typeface="+mj-ea"/>
                <a:cs typeface="+mj-cs"/>
              </a:rPr>
              <a:t>Health</a:t>
            </a:r>
            <a:r>
              <a:rPr kumimoji="0" lang="en-GB" sz="4000" b="1" i="0" u="none" strike="noStrike" kern="1200" cap="none" spc="0" normalizeH="0" baseline="0" noProof="0" dirty="0">
                <a:ln>
                  <a:noFill/>
                </a:ln>
                <a:solidFill>
                  <a:srgbClr val="343433"/>
                </a:solidFill>
                <a:effectLst/>
                <a:uLnTx/>
                <a:uFillTx/>
                <a:latin typeface="Calibri" panose="020F0502020204030204"/>
                <a:ea typeface="+mj-ea"/>
                <a:cs typeface="+mj-cs"/>
              </a:rPr>
              <a:t>  </a:t>
            </a:r>
            <a:r>
              <a:rPr kumimoji="0" lang="en-GB" sz="4000" b="1" i="0" u="none" strike="noStrike" kern="1200" cap="none" spc="0" normalizeH="0" baseline="0" noProof="0" dirty="0">
                <a:ln>
                  <a:noFill/>
                </a:ln>
                <a:solidFill>
                  <a:srgbClr val="563795"/>
                </a:solidFill>
                <a:effectLst/>
                <a:uLnTx/>
                <a:uFillTx/>
                <a:latin typeface="Calibri" panose="020F0502020204030204"/>
                <a:ea typeface="+mj-ea"/>
                <a:cs typeface="+mj-cs"/>
              </a:rPr>
              <a:t>                                   </a:t>
            </a:r>
            <a:r>
              <a:rPr kumimoji="0" lang="en-GB" sz="4000" b="1" i="0" u="none" strike="noStrike" kern="1200" cap="none" spc="0" normalizeH="0" baseline="0" noProof="0" dirty="0">
                <a:ln>
                  <a:noFill/>
                </a:ln>
                <a:solidFill>
                  <a:srgbClr val="FF0000"/>
                </a:solidFill>
                <a:effectLst/>
                <a:uLnTx/>
                <a:uFillTx/>
                <a:latin typeface="Calibri" panose="020F0502020204030204"/>
                <a:ea typeface="+mj-ea"/>
                <a:cs typeface="+mj-cs"/>
              </a:rPr>
              <a:t>Employment</a:t>
            </a:r>
            <a:br>
              <a:rPr kumimoji="0" lang="en-GB" sz="4000" b="1" i="0" u="none" strike="noStrike" kern="1200" cap="none" spc="0" normalizeH="0" baseline="0" noProof="0" dirty="0">
                <a:ln>
                  <a:noFill/>
                </a:ln>
                <a:solidFill>
                  <a:srgbClr val="563795"/>
                </a:solidFill>
                <a:effectLst/>
                <a:uLnTx/>
                <a:uFillTx/>
                <a:latin typeface="Calibri" panose="020F0502020204030204"/>
                <a:ea typeface="+mj-ea"/>
                <a:cs typeface="+mj-cs"/>
              </a:rPr>
            </a:br>
            <a:endParaRPr kumimoji="0" lang="en-BE" sz="4000" b="1" i="0" u="none" strike="noStrike" kern="1200" cap="none" spc="0" normalizeH="0" baseline="0" noProof="0" dirty="0">
              <a:ln>
                <a:noFill/>
              </a:ln>
              <a:solidFill>
                <a:srgbClr val="563795"/>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4008984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0A0B1B19-1D4C-47F8-4A65-1B0C846EF917}"/>
              </a:ext>
            </a:extLst>
          </p:cNvPr>
          <p:cNvSpPr/>
          <p:nvPr/>
        </p:nvSpPr>
        <p:spPr>
          <a:xfrm>
            <a:off x="-1" y="0"/>
            <a:ext cx="12192001" cy="6858000"/>
          </a:xfrm>
          <a:prstGeom prst="frame">
            <a:avLst>
              <a:gd name="adj1" fmla="val 3851"/>
            </a:avLst>
          </a:prstGeom>
          <a:gradFill flip="none" rotWithShape="1">
            <a:gsLst>
              <a:gs pos="0">
                <a:srgbClr val="E23A50"/>
              </a:gs>
              <a:gs pos="95000">
                <a:srgbClr val="FBAB18"/>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TextBox 15">
            <a:extLst>
              <a:ext uri="{FF2B5EF4-FFF2-40B4-BE49-F238E27FC236}">
                <a16:creationId xmlns:a16="http://schemas.microsoft.com/office/drawing/2014/main" id="{DC1A2CA0-BA4C-6581-811F-5E94E914E76A}"/>
              </a:ext>
            </a:extLst>
          </p:cNvPr>
          <p:cNvSpPr txBox="1"/>
          <p:nvPr/>
        </p:nvSpPr>
        <p:spPr>
          <a:xfrm>
            <a:off x="9991023" y="456762"/>
            <a:ext cx="1946026" cy="338554"/>
          </a:xfrm>
          <a:prstGeom prst="rect">
            <a:avLst/>
          </a:prstGeom>
          <a:solidFill>
            <a:srgbClr val="FBAB18"/>
          </a:solidFill>
        </p:spPr>
        <p:txBody>
          <a:bodyPr wrap="square">
            <a:spAutoFit/>
          </a:bodyPr>
          <a:lstStyle/>
          <a:p>
            <a:pPr algn="l"/>
            <a:r>
              <a:rPr lang="en-GB" sz="1600" spc="400" dirty="0">
                <a:solidFill>
                  <a:schemeClr val="bg1"/>
                </a:solidFill>
                <a:latin typeface="Myriad Pro" panose="020B0503030403020204" pitchFamily="34" charset="0"/>
              </a:rPr>
              <a:t>#CEMRmeets  </a:t>
            </a:r>
            <a:endParaRPr lang="en-GB" sz="1600" cap="all" spc="400" dirty="0">
              <a:solidFill>
                <a:schemeClr val="bg1"/>
              </a:solidFill>
              <a:latin typeface="Myriad Pro" panose="020B0503030403020204" pitchFamily="34" charset="0"/>
            </a:endParaRPr>
          </a:p>
        </p:txBody>
      </p:sp>
      <p:sp>
        <p:nvSpPr>
          <p:cNvPr id="5" name="Title 1">
            <a:extLst>
              <a:ext uri="{FF2B5EF4-FFF2-40B4-BE49-F238E27FC236}">
                <a16:creationId xmlns:a16="http://schemas.microsoft.com/office/drawing/2014/main" id="{CEC131A1-3592-0A21-50FD-E72F6A3D8BDA}"/>
              </a:ext>
            </a:extLst>
          </p:cNvPr>
          <p:cNvSpPr txBox="1">
            <a:spLocks/>
          </p:cNvSpPr>
          <p:nvPr/>
        </p:nvSpPr>
        <p:spPr>
          <a:xfrm>
            <a:off x="1424763" y="526562"/>
            <a:ext cx="10188892" cy="73322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600"/>
              </a:spcBef>
            </a:pPr>
            <a:r>
              <a:rPr lang="en-GB" sz="1800" dirty="0">
                <a:latin typeface="Myriad Pro" panose="020B0503030403020204" pitchFamily="34" charset="0"/>
              </a:rPr>
              <a:t>Workshop 2 - Challenges on local inclusion: Evidence on the political</a:t>
            </a:r>
            <a:br>
              <a:rPr lang="en-GB" sz="1800" dirty="0">
                <a:latin typeface="Myriad Pro" panose="020B0503030403020204" pitchFamily="34" charset="0"/>
              </a:rPr>
            </a:br>
            <a:r>
              <a:rPr lang="en-GB" sz="1800" dirty="0">
                <a:latin typeface="Myriad Pro" panose="020B0503030403020204" pitchFamily="34" charset="0"/>
              </a:rPr>
              <a:t>and financial impact of the recent flow of refugees into Europe</a:t>
            </a:r>
            <a:endParaRPr lang="en-US" sz="1800" dirty="0">
              <a:latin typeface="Myriad Pro" panose="020B0503030403020204" pitchFamily="34" charset="0"/>
            </a:endParaRPr>
          </a:p>
        </p:txBody>
      </p:sp>
      <p:sp>
        <p:nvSpPr>
          <p:cNvPr id="12" name="Title 1">
            <a:extLst>
              <a:ext uri="{FF2B5EF4-FFF2-40B4-BE49-F238E27FC236}">
                <a16:creationId xmlns:a16="http://schemas.microsoft.com/office/drawing/2014/main" id="{CA10907E-95BC-E5C1-7E80-2ABFD31D8CEF}"/>
              </a:ext>
            </a:extLst>
          </p:cNvPr>
          <p:cNvSpPr>
            <a:spLocks noGrp="1"/>
          </p:cNvSpPr>
          <p:nvPr>
            <p:ph type="ctrTitle" hasCustomPrompt="1"/>
          </p:nvPr>
        </p:nvSpPr>
        <p:spPr>
          <a:xfrm>
            <a:off x="663683" y="1317537"/>
            <a:ext cx="10705357" cy="5013899"/>
          </a:xfrm>
        </p:spPr>
        <p:txBody>
          <a:bodyPr vert="horz" lIns="91440" tIns="0" rIns="91440" bIns="0" rtlCol="0" anchor="t" anchorCtr="0">
            <a:noAutofit/>
          </a:bodyPr>
          <a:lstStyle>
            <a:lvl1pPr>
              <a:lnSpc>
                <a:spcPct val="100000"/>
              </a:lnSpc>
              <a:defRPr lang="en-US" sz="4800" dirty="0">
                <a:solidFill>
                  <a:schemeClr val="bg1"/>
                </a:solidFill>
              </a:defRPr>
            </a:lvl1pPr>
          </a:lstStyle>
          <a:p>
            <a:pPr algn="l"/>
            <a:br>
              <a:rPr lang="en-BE" sz="3200" b="0" i="0" u="none" strike="noStrike" baseline="0" dirty="0">
                <a:solidFill>
                  <a:srgbClr val="000000"/>
                </a:solidFill>
                <a:latin typeface="Calibri" panose="020F0502020204030204" pitchFamily="34" charset="0"/>
              </a:rPr>
            </a:br>
            <a:br>
              <a:rPr lang="it-IT" sz="3200" b="0" i="0" u="none" strike="noStrike" baseline="0" dirty="0">
                <a:solidFill>
                  <a:srgbClr val="000000"/>
                </a:solidFill>
                <a:latin typeface="Calibri" panose="020F0502020204030204" pitchFamily="34" charset="0"/>
              </a:rPr>
            </a:br>
            <a:r>
              <a:rPr lang="en-GB" sz="2800" b="1" i="0" u="none" strike="noStrike" baseline="0" dirty="0">
                <a:solidFill>
                  <a:srgbClr val="FBAB18"/>
                </a:solidFill>
                <a:latin typeface="Calibri" panose="020F0502020204030204" pitchFamily="34" charset="0"/>
              </a:rPr>
              <a:t>Evidences from different stakeholders: </a:t>
            </a:r>
            <a:br>
              <a:rPr lang="en-GB" sz="2800" b="0" i="0" u="none" strike="noStrike" baseline="0" dirty="0">
                <a:solidFill>
                  <a:srgbClr val="000000"/>
                </a:solidFill>
                <a:latin typeface="Calibri" panose="020F0502020204030204" pitchFamily="34" charset="0"/>
              </a:rPr>
            </a:br>
            <a:br>
              <a:rPr lang="en-GB" sz="2800" b="0" i="0" u="none" strike="noStrike" baseline="0" dirty="0">
                <a:solidFill>
                  <a:srgbClr val="000000"/>
                </a:solidFill>
                <a:latin typeface="Calibri" panose="020F0502020204030204" pitchFamily="34" charset="0"/>
              </a:rPr>
            </a:br>
            <a:r>
              <a:rPr lang="en-GB" sz="2400" b="0" i="0" u="none" strike="noStrike" baseline="0" dirty="0">
                <a:solidFill>
                  <a:srgbClr val="000000"/>
                </a:solidFill>
                <a:latin typeface="Calibri" panose="020F0502020204030204" pitchFamily="34" charset="0"/>
              </a:rPr>
              <a:t>- </a:t>
            </a:r>
            <a:r>
              <a:rPr lang="en-GB" sz="2400" b="1" i="0" u="none" strike="noStrike" baseline="0" dirty="0">
                <a:solidFill>
                  <a:srgbClr val="C00000"/>
                </a:solidFill>
                <a:latin typeface="Calibri" panose="020F0502020204030204" pitchFamily="34" charset="0"/>
              </a:rPr>
              <a:t>Financial burden </a:t>
            </a:r>
            <a:r>
              <a:rPr lang="en-GB" sz="2400" b="0" i="0" u="none" strike="noStrike" baseline="0" dirty="0">
                <a:solidFill>
                  <a:srgbClr val="000000"/>
                </a:solidFill>
                <a:latin typeface="Calibri" panose="020F0502020204030204" pitchFamily="34" charset="0"/>
              </a:rPr>
              <a:t>on local resources (mainly at municipal level) </a:t>
            </a:r>
            <a:br>
              <a:rPr lang="en-GB" sz="2400" b="0" i="0" u="none" strike="noStrike" baseline="0" dirty="0">
                <a:solidFill>
                  <a:srgbClr val="000000"/>
                </a:solidFill>
                <a:latin typeface="Calibri" panose="020F0502020204030204" pitchFamily="34" charset="0"/>
              </a:rPr>
            </a:br>
            <a:br>
              <a:rPr lang="en-GB" sz="2400" b="0" i="0" u="none" strike="noStrike" baseline="0" dirty="0">
                <a:solidFill>
                  <a:srgbClr val="000000"/>
                </a:solidFill>
                <a:latin typeface="Calibri" panose="020F0502020204030204" pitchFamily="34" charset="0"/>
              </a:rPr>
            </a:br>
            <a:r>
              <a:rPr lang="en-GB" sz="2400" b="0" i="0" u="none" strike="noStrike" baseline="0" dirty="0">
                <a:solidFill>
                  <a:srgbClr val="000000"/>
                </a:solidFill>
                <a:latin typeface="Calibri" panose="020F0502020204030204" pitchFamily="34" charset="0"/>
              </a:rPr>
              <a:t>- Difference from the 1</a:t>
            </a:r>
            <a:r>
              <a:rPr lang="en-GB" sz="2400" b="0" i="0" u="none" strike="noStrike" baseline="30000" dirty="0">
                <a:solidFill>
                  <a:srgbClr val="000000"/>
                </a:solidFill>
                <a:latin typeface="Calibri" panose="020F0502020204030204" pitchFamily="34" charset="0"/>
              </a:rPr>
              <a:t>st</a:t>
            </a:r>
            <a:r>
              <a:rPr lang="en-GB" sz="2400" b="0" i="0" u="none" strike="noStrike" baseline="0" dirty="0">
                <a:solidFill>
                  <a:srgbClr val="000000"/>
                </a:solidFill>
                <a:latin typeface="Calibri" panose="020F0502020204030204" pitchFamily="34" charset="0"/>
              </a:rPr>
              <a:t> and the 2</a:t>
            </a:r>
            <a:r>
              <a:rPr lang="en-GB" sz="2400" b="0" i="0" u="none" strike="noStrike" baseline="30000" dirty="0">
                <a:solidFill>
                  <a:srgbClr val="000000"/>
                </a:solidFill>
                <a:latin typeface="Calibri" panose="020F0502020204030204" pitchFamily="34" charset="0"/>
              </a:rPr>
              <a:t>nd</a:t>
            </a:r>
            <a:r>
              <a:rPr lang="en-GB" sz="2400" b="0" i="0" u="none" strike="noStrike" baseline="0" dirty="0">
                <a:solidFill>
                  <a:srgbClr val="000000"/>
                </a:solidFill>
                <a:latin typeface="Calibri" panose="020F0502020204030204" pitchFamily="34" charset="0"/>
              </a:rPr>
              <a:t> semester in terms of </a:t>
            </a:r>
            <a:r>
              <a:rPr lang="en-GB" sz="2400" b="1" i="0" u="none" strike="noStrike" baseline="0" dirty="0">
                <a:solidFill>
                  <a:srgbClr val="C00000"/>
                </a:solidFill>
                <a:latin typeface="Calibri" panose="020F0502020204030204" pitchFamily="34" charset="0"/>
              </a:rPr>
              <a:t>accessibility of funds</a:t>
            </a:r>
            <a:br>
              <a:rPr lang="en-GB" sz="2800" b="0" i="0" u="none" strike="noStrike" baseline="0" dirty="0">
                <a:solidFill>
                  <a:srgbClr val="000000"/>
                </a:solidFill>
                <a:latin typeface="Calibri" panose="020F0502020204030204" pitchFamily="34" charset="0"/>
              </a:rPr>
            </a:br>
            <a:br>
              <a:rPr lang="en-GB" sz="2800" b="0" i="0" u="none" strike="noStrike" baseline="0" dirty="0">
                <a:solidFill>
                  <a:srgbClr val="000000"/>
                </a:solidFill>
                <a:latin typeface="Calibri" panose="020F0502020204030204" pitchFamily="34" charset="0"/>
              </a:rPr>
            </a:br>
            <a:br>
              <a:rPr lang="en-GB" sz="2800" b="0" i="0" u="none" strike="noStrike" baseline="0" dirty="0">
                <a:solidFill>
                  <a:srgbClr val="000000"/>
                </a:solidFill>
                <a:latin typeface="Calibri" panose="020F0502020204030204" pitchFamily="34" charset="0"/>
              </a:rPr>
            </a:br>
            <a:endParaRPr lang="en-US" sz="2800" dirty="0">
              <a:solidFill>
                <a:schemeClr val="tx1"/>
              </a:solidFill>
            </a:endParaRPr>
          </a:p>
        </p:txBody>
      </p:sp>
      <p:sp>
        <p:nvSpPr>
          <p:cNvPr id="13" name="TextBox 12">
            <a:extLst>
              <a:ext uri="{FF2B5EF4-FFF2-40B4-BE49-F238E27FC236}">
                <a16:creationId xmlns:a16="http://schemas.microsoft.com/office/drawing/2014/main" id="{1E7C85B8-C4FE-E4A5-A028-16048D2CF3D3}"/>
              </a:ext>
            </a:extLst>
          </p:cNvPr>
          <p:cNvSpPr txBox="1"/>
          <p:nvPr/>
        </p:nvSpPr>
        <p:spPr>
          <a:xfrm>
            <a:off x="8370785" y="813917"/>
            <a:ext cx="3404567" cy="338554"/>
          </a:xfrm>
          <a:prstGeom prst="rect">
            <a:avLst/>
          </a:prstGeom>
          <a:noFill/>
        </p:spPr>
        <p:txBody>
          <a:bodyPr wrap="square">
            <a:spAutoFit/>
          </a:bodyPr>
          <a:lstStyle/>
          <a:p>
            <a:pPr algn="r">
              <a:spcBef>
                <a:spcPts val="600"/>
              </a:spcBef>
            </a:pPr>
            <a:r>
              <a:rPr lang="en-GB" sz="1600" dirty="0">
                <a:solidFill>
                  <a:srgbClr val="FBAB18"/>
                </a:solidFill>
                <a:latin typeface="Myriad Pro" panose="020B0503030403020204" pitchFamily="34" charset="0"/>
              </a:rPr>
              <a:t>27 Sept. | 09:30-10:45</a:t>
            </a:r>
          </a:p>
        </p:txBody>
      </p:sp>
      <p:cxnSp>
        <p:nvCxnSpPr>
          <p:cNvPr id="17" name="Straight Connector 16">
            <a:extLst>
              <a:ext uri="{FF2B5EF4-FFF2-40B4-BE49-F238E27FC236}">
                <a16:creationId xmlns:a16="http://schemas.microsoft.com/office/drawing/2014/main" id="{9101D87C-2175-17F7-A1EB-91434673C871}"/>
              </a:ext>
            </a:extLst>
          </p:cNvPr>
          <p:cNvCxnSpPr>
            <a:cxnSpLocks/>
          </p:cNvCxnSpPr>
          <p:nvPr/>
        </p:nvCxnSpPr>
        <p:spPr>
          <a:xfrm>
            <a:off x="702644" y="1288661"/>
            <a:ext cx="10944844" cy="0"/>
          </a:xfrm>
          <a:prstGeom prst="line">
            <a:avLst/>
          </a:prstGeom>
          <a:ln>
            <a:gradFill>
              <a:gsLst>
                <a:gs pos="0">
                  <a:srgbClr val="E23A50"/>
                </a:gs>
                <a:gs pos="100000">
                  <a:srgbClr val="FBAB18"/>
                </a:gs>
              </a:gsLst>
              <a:lin ang="0" scaled="0"/>
            </a:gra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76E251C-7E3F-AF58-B11C-4772EE794D31}"/>
              </a:ext>
            </a:extLst>
          </p:cNvPr>
          <p:cNvPicPr>
            <a:picLocks noChangeAspect="1"/>
          </p:cNvPicPr>
          <p:nvPr/>
        </p:nvPicPr>
        <p:blipFill rotWithShape="1">
          <a:blip r:embed="rId2">
            <a:extLst>
              <a:ext uri="{28A0092B-C50C-407E-A947-70E740481C1C}">
                <a14:useLocalDpi xmlns:a14="http://schemas.microsoft.com/office/drawing/2010/main" val="0"/>
              </a:ext>
            </a:extLst>
          </a:blip>
          <a:srcRect l="28088" t="23023" r="28812" b="22197"/>
          <a:stretch/>
        </p:blipFill>
        <p:spPr>
          <a:xfrm>
            <a:off x="663683" y="465320"/>
            <a:ext cx="731395" cy="697193"/>
          </a:xfrm>
          <a:prstGeom prst="rect">
            <a:avLst/>
          </a:prstGeom>
        </p:spPr>
      </p:pic>
    </p:spTree>
    <p:extLst>
      <p:ext uri="{BB962C8B-B14F-4D97-AF65-F5344CB8AC3E}">
        <p14:creationId xmlns:p14="http://schemas.microsoft.com/office/powerpoint/2010/main" val="3588667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0A0B1B19-1D4C-47F8-4A65-1B0C846EF917}"/>
              </a:ext>
            </a:extLst>
          </p:cNvPr>
          <p:cNvSpPr/>
          <p:nvPr/>
        </p:nvSpPr>
        <p:spPr>
          <a:xfrm>
            <a:off x="-1" y="0"/>
            <a:ext cx="12192001" cy="6858000"/>
          </a:xfrm>
          <a:prstGeom prst="frame">
            <a:avLst>
              <a:gd name="adj1" fmla="val 3851"/>
            </a:avLst>
          </a:prstGeom>
          <a:gradFill flip="none" rotWithShape="1">
            <a:gsLst>
              <a:gs pos="0">
                <a:srgbClr val="E23A50"/>
              </a:gs>
              <a:gs pos="95000">
                <a:srgbClr val="FBAB18"/>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TextBox 15">
            <a:extLst>
              <a:ext uri="{FF2B5EF4-FFF2-40B4-BE49-F238E27FC236}">
                <a16:creationId xmlns:a16="http://schemas.microsoft.com/office/drawing/2014/main" id="{DC1A2CA0-BA4C-6581-811F-5E94E914E76A}"/>
              </a:ext>
            </a:extLst>
          </p:cNvPr>
          <p:cNvSpPr txBox="1"/>
          <p:nvPr/>
        </p:nvSpPr>
        <p:spPr>
          <a:xfrm>
            <a:off x="9991023" y="456762"/>
            <a:ext cx="1946026" cy="338554"/>
          </a:xfrm>
          <a:prstGeom prst="rect">
            <a:avLst/>
          </a:prstGeom>
          <a:solidFill>
            <a:srgbClr val="FBAB18"/>
          </a:solidFill>
        </p:spPr>
        <p:txBody>
          <a:bodyPr wrap="square">
            <a:spAutoFit/>
          </a:bodyPr>
          <a:lstStyle/>
          <a:p>
            <a:pPr algn="l"/>
            <a:r>
              <a:rPr lang="en-GB" sz="1600" spc="400" dirty="0">
                <a:solidFill>
                  <a:schemeClr val="bg1"/>
                </a:solidFill>
                <a:latin typeface="Myriad Pro" panose="020B0503030403020204" pitchFamily="34" charset="0"/>
              </a:rPr>
              <a:t>#CEMRmeets  </a:t>
            </a:r>
            <a:endParaRPr lang="en-GB" sz="1600" cap="all" spc="400" dirty="0">
              <a:solidFill>
                <a:schemeClr val="bg1"/>
              </a:solidFill>
              <a:latin typeface="Myriad Pro" panose="020B0503030403020204" pitchFamily="34" charset="0"/>
            </a:endParaRPr>
          </a:p>
        </p:txBody>
      </p:sp>
      <p:sp>
        <p:nvSpPr>
          <p:cNvPr id="5" name="Title 1">
            <a:extLst>
              <a:ext uri="{FF2B5EF4-FFF2-40B4-BE49-F238E27FC236}">
                <a16:creationId xmlns:a16="http://schemas.microsoft.com/office/drawing/2014/main" id="{CEC131A1-3592-0A21-50FD-E72F6A3D8BDA}"/>
              </a:ext>
            </a:extLst>
          </p:cNvPr>
          <p:cNvSpPr txBox="1">
            <a:spLocks/>
          </p:cNvSpPr>
          <p:nvPr/>
        </p:nvSpPr>
        <p:spPr>
          <a:xfrm>
            <a:off x="1424763" y="526562"/>
            <a:ext cx="10188892" cy="73322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600"/>
              </a:spcBef>
            </a:pPr>
            <a:r>
              <a:rPr lang="en-GB" sz="1800" dirty="0">
                <a:latin typeface="Myriad Pro" panose="020B0503030403020204" pitchFamily="34" charset="0"/>
              </a:rPr>
              <a:t>Workshop 2 - Challenges on local inclusion: Evidence on the political</a:t>
            </a:r>
            <a:br>
              <a:rPr lang="en-GB" sz="1800" dirty="0">
                <a:latin typeface="Myriad Pro" panose="020B0503030403020204" pitchFamily="34" charset="0"/>
              </a:rPr>
            </a:br>
            <a:r>
              <a:rPr lang="en-GB" sz="1800" dirty="0">
                <a:latin typeface="Myriad Pro" panose="020B0503030403020204" pitchFamily="34" charset="0"/>
              </a:rPr>
              <a:t>and financial impact of the recent flow of refugees into Europe</a:t>
            </a:r>
            <a:endParaRPr lang="en-US" sz="1800" dirty="0">
              <a:latin typeface="Myriad Pro" panose="020B0503030403020204" pitchFamily="34" charset="0"/>
            </a:endParaRPr>
          </a:p>
        </p:txBody>
      </p:sp>
      <p:sp>
        <p:nvSpPr>
          <p:cNvPr id="12" name="Title 1">
            <a:extLst>
              <a:ext uri="{FF2B5EF4-FFF2-40B4-BE49-F238E27FC236}">
                <a16:creationId xmlns:a16="http://schemas.microsoft.com/office/drawing/2014/main" id="{CA10907E-95BC-E5C1-7E80-2ABFD31D8CEF}"/>
              </a:ext>
            </a:extLst>
          </p:cNvPr>
          <p:cNvSpPr>
            <a:spLocks noGrp="1"/>
          </p:cNvSpPr>
          <p:nvPr>
            <p:ph type="ctrTitle" hasCustomPrompt="1"/>
          </p:nvPr>
        </p:nvSpPr>
        <p:spPr>
          <a:xfrm>
            <a:off x="663683" y="1317537"/>
            <a:ext cx="10705357" cy="5013899"/>
          </a:xfrm>
        </p:spPr>
        <p:txBody>
          <a:bodyPr vert="horz" lIns="91440" tIns="0" rIns="91440" bIns="0" rtlCol="0" anchor="t" anchorCtr="0">
            <a:noAutofit/>
          </a:bodyPr>
          <a:lstStyle>
            <a:lvl1pPr>
              <a:lnSpc>
                <a:spcPct val="100000"/>
              </a:lnSpc>
              <a:defRPr lang="en-US" sz="4800" dirty="0">
                <a:solidFill>
                  <a:schemeClr val="bg1"/>
                </a:solidFill>
              </a:defRPr>
            </a:lvl1pPr>
          </a:lstStyle>
          <a:p>
            <a:pPr algn="l"/>
            <a:br>
              <a:rPr lang="en-BE" sz="3200" b="0" i="0" u="none" strike="noStrike" baseline="0" dirty="0">
                <a:solidFill>
                  <a:srgbClr val="000000"/>
                </a:solidFill>
                <a:latin typeface="Calibri" panose="020F0502020204030204" pitchFamily="34" charset="0"/>
              </a:rPr>
            </a:br>
            <a:r>
              <a:rPr lang="en-GB" sz="2800" b="1" dirty="0">
                <a:solidFill>
                  <a:srgbClr val="E23A50"/>
                </a:solidFill>
                <a:latin typeface="Calibri" panose="020F0502020204030204" pitchFamily="34" charset="0"/>
              </a:rPr>
              <a:t>Guiding question</a:t>
            </a:r>
            <a:r>
              <a:rPr lang="en-GB" sz="2800" b="1" i="0" u="none" strike="noStrike" baseline="0" dirty="0">
                <a:solidFill>
                  <a:srgbClr val="E23A50"/>
                </a:solidFill>
                <a:latin typeface="Calibri" panose="020F0502020204030204" pitchFamily="34" charset="0"/>
              </a:rPr>
              <a:t>s for the discussion: </a:t>
            </a:r>
            <a:br>
              <a:rPr lang="en-GB" sz="2800" b="0" i="0" u="none" strike="noStrike" baseline="0" dirty="0">
                <a:solidFill>
                  <a:srgbClr val="000000"/>
                </a:solidFill>
                <a:latin typeface="Calibri" panose="020F0502020204030204" pitchFamily="34" charset="0"/>
              </a:rPr>
            </a:br>
            <a:br>
              <a:rPr lang="en-GB" sz="2800" b="0" i="0" u="none" strike="noStrike" baseline="0" dirty="0">
                <a:solidFill>
                  <a:srgbClr val="000000"/>
                </a:solidFill>
                <a:latin typeface="Calibri" panose="020F0502020204030204" pitchFamily="34" charset="0"/>
              </a:rPr>
            </a:br>
            <a:r>
              <a:rPr lang="en-GB" sz="2400" b="0" i="0" u="none" strike="noStrike" baseline="0" dirty="0">
                <a:solidFill>
                  <a:srgbClr val="000000"/>
                </a:solidFill>
                <a:latin typeface="Calibri" panose="020F0502020204030204" pitchFamily="34" charset="0"/>
              </a:rPr>
              <a:t>- </a:t>
            </a:r>
            <a:r>
              <a:rPr lang="en-GB" sz="2400" b="1" i="0" u="none" strike="noStrike" baseline="0" dirty="0">
                <a:solidFill>
                  <a:srgbClr val="C00000"/>
                </a:solidFill>
                <a:latin typeface="Calibri" panose="020F0502020204030204" pitchFamily="34" charset="0"/>
              </a:rPr>
              <a:t>Are the other associations and their members experiencing the same challenges or different ones? </a:t>
            </a:r>
            <a:r>
              <a:rPr lang="en-GB" sz="2400" b="0" i="0" u="none" strike="noStrike" baseline="0" dirty="0">
                <a:solidFill>
                  <a:srgbClr val="000000"/>
                </a:solidFill>
                <a:latin typeface="Calibri" panose="020F0502020204030204" pitchFamily="34" charset="0"/>
              </a:rPr>
              <a:t> </a:t>
            </a:r>
            <a:br>
              <a:rPr lang="en-GB" sz="2400" b="0" i="0" u="none" strike="noStrike" baseline="0" dirty="0">
                <a:solidFill>
                  <a:srgbClr val="000000"/>
                </a:solidFill>
                <a:latin typeface="Calibri" panose="020F0502020204030204" pitchFamily="34" charset="0"/>
              </a:rPr>
            </a:br>
            <a:br>
              <a:rPr lang="en-GB" sz="2400" b="0" i="0" u="none" strike="noStrike" baseline="0" dirty="0">
                <a:solidFill>
                  <a:srgbClr val="000000"/>
                </a:solidFill>
                <a:latin typeface="Calibri" panose="020F0502020204030204" pitchFamily="34" charset="0"/>
              </a:rPr>
            </a:br>
            <a:r>
              <a:rPr lang="en-GB" sz="2400" b="0" i="0" u="none" strike="noStrike" baseline="0" dirty="0">
                <a:solidFill>
                  <a:srgbClr val="000000"/>
                </a:solidFill>
                <a:latin typeface="Calibri" panose="020F0502020204030204" pitchFamily="34" charset="0"/>
              </a:rPr>
              <a:t>-</a:t>
            </a:r>
            <a:r>
              <a:rPr lang="en-GB" sz="2400" b="0" i="0" u="none" strike="noStrike" baseline="0" dirty="0">
                <a:solidFill>
                  <a:srgbClr val="FFC000"/>
                </a:solidFill>
                <a:latin typeface="Calibri" panose="020F0502020204030204" pitchFamily="34" charset="0"/>
              </a:rPr>
              <a:t> </a:t>
            </a:r>
            <a:r>
              <a:rPr lang="en-GB" sz="2400" b="1" i="0" u="none" strike="noStrike" baseline="0" dirty="0">
                <a:solidFill>
                  <a:srgbClr val="FFC000"/>
                </a:solidFill>
                <a:latin typeface="Calibri" panose="020F0502020204030204" pitchFamily="34" charset="0"/>
              </a:rPr>
              <a:t>What are the relations with the national level when it comes to the impact of situations like an humanitarian crisis entailing a massive flow of people arriving on local territories? </a:t>
            </a:r>
            <a:br>
              <a:rPr lang="en-GB" sz="2400" b="1" i="0" u="none" strike="noStrike" baseline="0" dirty="0">
                <a:solidFill>
                  <a:srgbClr val="FFC000"/>
                </a:solidFill>
                <a:latin typeface="Calibri" panose="020F0502020204030204" pitchFamily="34" charset="0"/>
              </a:rPr>
            </a:br>
            <a:br>
              <a:rPr lang="en-GB" sz="2400" b="1" dirty="0">
                <a:solidFill>
                  <a:srgbClr val="FFC000"/>
                </a:solidFill>
                <a:latin typeface="Calibri" panose="020F0502020204030204" pitchFamily="34" charset="0"/>
              </a:rPr>
            </a:br>
            <a:r>
              <a:rPr lang="en-GB" sz="2400" b="1" dirty="0">
                <a:solidFill>
                  <a:srgbClr val="FFC000"/>
                </a:solidFill>
                <a:latin typeface="Calibri" panose="020F0502020204030204" pitchFamily="34" charset="0"/>
              </a:rPr>
              <a:t>- What did the Ukrainian refugee crisis taught to #localgov in terms of preparedness to future crisis?  </a:t>
            </a:r>
            <a:br>
              <a:rPr lang="en-GB" sz="2800" b="0" i="0" u="none" strike="noStrike" baseline="0" dirty="0">
                <a:solidFill>
                  <a:srgbClr val="000000"/>
                </a:solidFill>
                <a:latin typeface="Calibri" panose="020F0502020204030204" pitchFamily="34" charset="0"/>
              </a:rPr>
            </a:br>
            <a:br>
              <a:rPr lang="en-GB" sz="2800" b="0" i="0" u="none" strike="noStrike" baseline="0" dirty="0">
                <a:solidFill>
                  <a:srgbClr val="000000"/>
                </a:solidFill>
                <a:latin typeface="Calibri" panose="020F0502020204030204" pitchFamily="34" charset="0"/>
              </a:rPr>
            </a:br>
            <a:br>
              <a:rPr lang="en-GB" sz="2800" b="0" i="0" u="none" strike="noStrike" baseline="0" dirty="0">
                <a:solidFill>
                  <a:srgbClr val="000000"/>
                </a:solidFill>
                <a:latin typeface="Calibri" panose="020F0502020204030204" pitchFamily="34" charset="0"/>
              </a:rPr>
            </a:br>
            <a:endParaRPr lang="en-US" sz="2800" dirty="0">
              <a:solidFill>
                <a:schemeClr val="tx1"/>
              </a:solidFill>
            </a:endParaRPr>
          </a:p>
        </p:txBody>
      </p:sp>
      <p:sp>
        <p:nvSpPr>
          <p:cNvPr id="13" name="TextBox 12">
            <a:extLst>
              <a:ext uri="{FF2B5EF4-FFF2-40B4-BE49-F238E27FC236}">
                <a16:creationId xmlns:a16="http://schemas.microsoft.com/office/drawing/2014/main" id="{1E7C85B8-C4FE-E4A5-A028-16048D2CF3D3}"/>
              </a:ext>
            </a:extLst>
          </p:cNvPr>
          <p:cNvSpPr txBox="1"/>
          <p:nvPr/>
        </p:nvSpPr>
        <p:spPr>
          <a:xfrm>
            <a:off x="8370785" y="813917"/>
            <a:ext cx="3404567" cy="338554"/>
          </a:xfrm>
          <a:prstGeom prst="rect">
            <a:avLst/>
          </a:prstGeom>
          <a:noFill/>
        </p:spPr>
        <p:txBody>
          <a:bodyPr wrap="square">
            <a:spAutoFit/>
          </a:bodyPr>
          <a:lstStyle/>
          <a:p>
            <a:pPr algn="r">
              <a:spcBef>
                <a:spcPts val="600"/>
              </a:spcBef>
            </a:pPr>
            <a:r>
              <a:rPr lang="en-GB" sz="1600" dirty="0">
                <a:solidFill>
                  <a:srgbClr val="FBAB18"/>
                </a:solidFill>
                <a:latin typeface="Myriad Pro" panose="020B0503030403020204" pitchFamily="34" charset="0"/>
              </a:rPr>
              <a:t>27 Sept. | 09:30-10:45</a:t>
            </a:r>
          </a:p>
        </p:txBody>
      </p:sp>
      <p:cxnSp>
        <p:nvCxnSpPr>
          <p:cNvPr id="17" name="Straight Connector 16">
            <a:extLst>
              <a:ext uri="{FF2B5EF4-FFF2-40B4-BE49-F238E27FC236}">
                <a16:creationId xmlns:a16="http://schemas.microsoft.com/office/drawing/2014/main" id="{9101D87C-2175-17F7-A1EB-91434673C871}"/>
              </a:ext>
            </a:extLst>
          </p:cNvPr>
          <p:cNvCxnSpPr>
            <a:cxnSpLocks/>
          </p:cNvCxnSpPr>
          <p:nvPr/>
        </p:nvCxnSpPr>
        <p:spPr>
          <a:xfrm>
            <a:off x="702644" y="1288661"/>
            <a:ext cx="10944844" cy="0"/>
          </a:xfrm>
          <a:prstGeom prst="line">
            <a:avLst/>
          </a:prstGeom>
          <a:ln>
            <a:gradFill>
              <a:gsLst>
                <a:gs pos="0">
                  <a:srgbClr val="E23A50"/>
                </a:gs>
                <a:gs pos="100000">
                  <a:srgbClr val="FBAB18"/>
                </a:gs>
              </a:gsLst>
              <a:lin ang="0" scaled="0"/>
            </a:gra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76E251C-7E3F-AF58-B11C-4772EE794D31}"/>
              </a:ext>
            </a:extLst>
          </p:cNvPr>
          <p:cNvPicPr>
            <a:picLocks noChangeAspect="1"/>
          </p:cNvPicPr>
          <p:nvPr/>
        </p:nvPicPr>
        <p:blipFill rotWithShape="1">
          <a:blip r:embed="rId2">
            <a:extLst>
              <a:ext uri="{28A0092B-C50C-407E-A947-70E740481C1C}">
                <a14:useLocalDpi xmlns:a14="http://schemas.microsoft.com/office/drawing/2010/main" val="0"/>
              </a:ext>
            </a:extLst>
          </a:blip>
          <a:srcRect l="28088" t="23023" r="28812" b="22197"/>
          <a:stretch/>
        </p:blipFill>
        <p:spPr>
          <a:xfrm>
            <a:off x="663683" y="465320"/>
            <a:ext cx="731395" cy="697193"/>
          </a:xfrm>
          <a:prstGeom prst="rect">
            <a:avLst/>
          </a:prstGeom>
        </p:spPr>
      </p:pic>
    </p:spTree>
    <p:extLst>
      <p:ext uri="{BB962C8B-B14F-4D97-AF65-F5344CB8AC3E}">
        <p14:creationId xmlns:p14="http://schemas.microsoft.com/office/powerpoint/2010/main" val="36566309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409</Words>
  <Application>Microsoft Office PowerPoint</Application>
  <PresentationFormat>Widescreen</PresentationFormat>
  <Paragraphs>23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Myriad Pro</vt:lpstr>
      <vt:lpstr>Wingdings</vt:lpstr>
      <vt:lpstr>Office Theme</vt:lpstr>
      <vt:lpstr>- Workshop 2 - Challenges on local inclusion: Evidence on the political and financial impact of the recent flow of refugees into Europe</vt:lpstr>
      <vt:lpstr> According to the United Nations, at least 12 million people have fled their homes since the war in Ukraine began.  Over 5 million having gone to other countries.  Poland has taken the highest number of refugees  Moldova has received the largest concentration of refugees by population.   But there are other countries that welcomed a significant number of refugees as well.   </vt:lpstr>
      <vt:lpstr>   </vt:lpstr>
      <vt:lpstr>  Evidences from different stakeholders:   - Financial burden on local resources (mainly at municipal level)   - Difference from the 1st and the 2nd semester in terms of accessibility of funds   </vt:lpstr>
      <vt:lpstr> Guiding questions for the discussion:   - Are the other associations and their members experiencing the same challenges or different ones?    - What are the relations with the national level when it comes to the impact of situations like an humanitarian crisis entailing a massive flow of people arriving on local territories?   - What did the Ukrainian refugee crisis taught to #localgov in terms of preparedness to future crisis?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Fit for the future:  Meeting Europe’s territorial challenges today and tomorrow</dc:title>
  <dc:creator>Pierre Vander Auwera</dc:creator>
  <cp:lastModifiedBy>Barbara Kuznik</cp:lastModifiedBy>
  <cp:revision>15</cp:revision>
  <dcterms:created xsi:type="dcterms:W3CDTF">2022-08-29T10:27:18Z</dcterms:created>
  <dcterms:modified xsi:type="dcterms:W3CDTF">2022-09-30T10:21:10Z</dcterms:modified>
</cp:coreProperties>
</file>